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93" r:id="rId2"/>
    <p:sldId id="311" r:id="rId3"/>
    <p:sldId id="383" r:id="rId4"/>
    <p:sldId id="399" r:id="rId5"/>
    <p:sldId id="405" r:id="rId6"/>
    <p:sldId id="392" r:id="rId7"/>
    <p:sldId id="404" r:id="rId8"/>
    <p:sldId id="402" r:id="rId9"/>
    <p:sldId id="411" r:id="rId10"/>
    <p:sldId id="400" r:id="rId11"/>
    <p:sldId id="419" r:id="rId12"/>
    <p:sldId id="408" r:id="rId13"/>
    <p:sldId id="409" r:id="rId14"/>
    <p:sldId id="410" r:id="rId15"/>
    <p:sldId id="418" r:id="rId16"/>
    <p:sldId id="420" r:id="rId17"/>
    <p:sldId id="312" r:id="rId18"/>
    <p:sldId id="313" r:id="rId19"/>
    <p:sldId id="423" r:id="rId20"/>
    <p:sldId id="421" r:id="rId21"/>
    <p:sldId id="267" r:id="rId22"/>
    <p:sldId id="422" r:id="rId23"/>
    <p:sldId id="286" r:id="rId24"/>
    <p:sldId id="288" r:id="rId25"/>
    <p:sldId id="289" r:id="rId26"/>
    <p:sldId id="424" r:id="rId27"/>
    <p:sldId id="425" r:id="rId28"/>
    <p:sldId id="318" r:id="rId29"/>
    <p:sldId id="426" r:id="rId30"/>
    <p:sldId id="427" r:id="rId31"/>
    <p:sldId id="428" r:id="rId32"/>
    <p:sldId id="430" r:id="rId33"/>
    <p:sldId id="269" r:id="rId34"/>
    <p:sldId id="294" r:id="rId35"/>
    <p:sldId id="429" r:id="rId36"/>
    <p:sldId id="296" r:id="rId37"/>
    <p:sldId id="297" r:id="rId38"/>
    <p:sldId id="304" r:id="rId39"/>
    <p:sldId id="305" r:id="rId40"/>
    <p:sldId id="306" r:id="rId41"/>
    <p:sldId id="277" r:id="rId42"/>
    <p:sldId id="307" r:id="rId43"/>
    <p:sldId id="292" r:id="rId44"/>
    <p:sldId id="308" r:id="rId45"/>
    <p:sldId id="431" r:id="rId46"/>
    <p:sldId id="309" r:id="rId47"/>
    <p:sldId id="432" r:id="rId48"/>
    <p:sldId id="433" r:id="rId49"/>
    <p:sldId id="434" r:id="rId50"/>
    <p:sldId id="435" r:id="rId51"/>
    <p:sldId id="436" r:id="rId52"/>
    <p:sldId id="271" r:id="rId53"/>
    <p:sldId id="437" r:id="rId54"/>
    <p:sldId id="272" r:id="rId55"/>
    <p:sldId id="276" r:id="rId56"/>
    <p:sldId id="279" r:id="rId57"/>
    <p:sldId id="284" r:id="rId58"/>
    <p:sldId id="285" r:id="rId59"/>
    <p:sldId id="287" r:id="rId60"/>
    <p:sldId id="283" r:id="rId61"/>
    <p:sldId id="280" r:id="rId62"/>
    <p:sldId id="281" r:id="rId63"/>
    <p:sldId id="28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40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18AA6-218D-4EDD-BB04-583AC6A73466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BBA-4439-455F-8754-482B56180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CB3F8B-0EAC-48A6-B8AE-978CEF57D029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8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9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EC92-298C-428C-939D-7D5BDB7F587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.jpeg"/><Relationship Id="rId3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2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1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0.png"/><Relationship Id="rId5" Type="http://schemas.openxmlformats.org/officeDocument/2006/relationships/image" Target="../media/image511.png"/><Relationship Id="rId10" Type="http://schemas.openxmlformats.org/officeDocument/2006/relationships/image" Target="../media/image98.png"/><Relationship Id="rId4" Type="http://schemas.openxmlformats.org/officeDocument/2006/relationships/image" Target="../media/image411.png"/><Relationship Id="rId9" Type="http://schemas.openxmlformats.org/officeDocument/2006/relationships/image" Target="../media/image1.jpeg"/><Relationship Id="rId1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1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0.png"/><Relationship Id="rId5" Type="http://schemas.openxmlformats.org/officeDocument/2006/relationships/image" Target="../media/image161.png"/><Relationship Id="rId10" Type="http://schemas.openxmlformats.org/officeDocument/2006/relationships/image" Target="../media/image211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7.png"/><Relationship Id="rId4" Type="http://schemas.openxmlformats.org/officeDocument/2006/relationships/image" Target="../media/image78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.jpe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50.png"/><Relationship Id="rId7" Type="http://schemas.openxmlformats.org/officeDocument/2006/relationships/image" Target="../media/image391.png"/><Relationship Id="rId12" Type="http://schemas.openxmlformats.org/officeDocument/2006/relationships/image" Target="../media/image43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421.png"/><Relationship Id="rId5" Type="http://schemas.openxmlformats.org/officeDocument/2006/relationships/image" Target="../media/image371.png"/><Relationship Id="rId10" Type="http://schemas.openxmlformats.org/officeDocument/2006/relationships/image" Target="../media/image1.jpeg"/><Relationship Id="rId4" Type="http://schemas.openxmlformats.org/officeDocument/2006/relationships/image" Target="../media/image360.png"/><Relationship Id="rId9" Type="http://schemas.openxmlformats.org/officeDocument/2006/relationships/image" Target="../media/image4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jpeg"/><Relationship Id="rId7" Type="http://schemas.openxmlformats.org/officeDocument/2006/relationships/image" Target="../media/image12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.jpe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jpe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hyperlink" Target="https://doi.org/10.1021/jz5009449" TargetMode="External"/><Relationship Id="rId4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0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5.png"/><Relationship Id="rId5" Type="http://schemas.openxmlformats.org/officeDocument/2006/relationships/image" Target="../media/image1.jpeg"/><Relationship Id="rId10" Type="http://schemas.openxmlformats.org/officeDocument/2006/relationships/image" Target="../media/image184.png"/><Relationship Id="rId4" Type="http://schemas.openxmlformats.org/officeDocument/2006/relationships/image" Target="../media/image1780.png"/><Relationship Id="rId9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jpe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.jpeg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image" Target="../media/image197.emf"/><Relationship Id="rId7" Type="http://schemas.openxmlformats.org/officeDocument/2006/relationships/image" Target="../media/image201.emf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9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hyperlink" Target="https://doi.org/10.1063/1.50909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9.png"/><Relationship Id="rId10" Type="http://schemas.openxmlformats.org/officeDocument/2006/relationships/hyperlink" Target="https://doi.org/10.1063/1.2131056" TargetMode="External"/><Relationship Id="rId4" Type="http://schemas.openxmlformats.org/officeDocument/2006/relationships/image" Target="../media/image208.png"/><Relationship Id="rId9" Type="http://schemas.openxmlformats.org/officeDocument/2006/relationships/hyperlink" Target="https://doi.org/10.1063/5.0010081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5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1.jpe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2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5.png"/><Relationship Id="rId5" Type="http://schemas.openxmlformats.org/officeDocument/2006/relationships/image" Target="../media/image228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1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.jpe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impa.2022.10044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2/qua.27078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2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tiff"/><Relationship Id="rId2" Type="http://schemas.openxmlformats.org/officeDocument/2006/relationships/image" Target="../media/image25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61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doi.org/10.1063/1.459170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1.jpeg"/><Relationship Id="rId10" Type="http://schemas.openxmlformats.org/officeDocument/2006/relationships/hyperlink" Target="https://doi.org/10.1063/1.4891530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doi.org/10.1002/wcms.1417" TargetMode="External"/><Relationship Id="rId14" Type="http://schemas.openxmlformats.org/officeDocument/2006/relationships/hyperlink" Target="https://doi.org/10.1002/qua.270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675720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Excited States</a:t>
            </a:r>
            <a:r>
              <a:rPr lang="pt-BR" sz="4000" i="1" dirty="0"/>
              <a:t> and </a:t>
            </a:r>
            <a:r>
              <a:rPr lang="pt-BR" sz="4000" i="1" dirty="0">
                <a:solidFill>
                  <a:srgbClr val="008000"/>
                </a:solidFill>
              </a:rPr>
              <a:t>Nonadiabatic Dynamics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CyberTraining </a:t>
            </a:r>
            <a:r>
              <a:rPr lang="pt-BR" sz="4000" i="1" dirty="0"/>
              <a:t>School/Workshop 2023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June 11, 2023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4" y="3366949"/>
            <a:ext cx="3888719" cy="2981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3" y="6441485"/>
            <a:ext cx="1196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https://chem.libretexts.org/Bookshelves/Physical_and_Theoretical_Chemistry_Textbook_Maps/Book%3A_Time_Dependent_Quantum_Mechanics_and_Spectroscopy_(Tokmakoff)/06%3A_Adiabatic_Approximation/6.03%3A_Diabatic_and_Adiabatic_States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Terminology: Adiabatic and Diabatic States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9651" y="819333"/>
            <a:ext cx="135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Adiabatic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4" y="865239"/>
            <a:ext cx="21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(Quasi-)Diabatic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1208" y="1456090"/>
            <a:ext cx="408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eigenstates of molecular Hamiltonian: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chemically-intuitive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04" y="1376981"/>
            <a:ext cx="558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non-unique, infinite # of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not an eigenstate of molecular Hamiltonian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chosen to be chemically-intuitive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/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blipFill>
                <a:blip r:embed="rId3"/>
                <a:stretch>
                  <a:fillRect l="-1563" t="-4464" r="-868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/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blipFill>
                <a:blip r:embed="rId4"/>
                <a:stretch>
                  <a:fillRect l="-1308" t="-4425" r="-93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7" descr="Image result for ub logo">
            <a:extLst>
              <a:ext uri="{FF2B5EF4-FFF2-40B4-BE49-F238E27FC236}">
                <a16:creationId xmlns:a16="http://schemas.microsoft.com/office/drawing/2014/main" id="{C5F3CCF2-EC48-3053-56C1-5188B07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0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/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123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Examples of Deriving Equations of Motion with Different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1066380" y="2291157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/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6069405" y="2304568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E8245E0-5487-CBCF-BC12-52CE1A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Project on an arbitrary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blipFill>
                <a:blip r:embed="rId4"/>
                <a:stretch>
                  <a:fillRect l="-2302" t="-10526" r="-11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1: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9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𝛻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/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We keep all terms, 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blipFill>
                <a:blip r:embed="rId11"/>
                <a:stretch>
                  <a:fillRect l="-103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AFCC9DDB-65B8-E0D7-3683-1F9BC255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4" grpId="0"/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blipFill>
                <a:blip r:embed="rId2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Compute the LHS: 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653972" y="823940"/>
            <a:ext cx="1000104" cy="834155"/>
            <a:chOff x="4743450" y="1379075"/>
            <a:chExt cx="1800225" cy="11355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183559" y="2720841"/>
            <a:ext cx="579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Now, combine the two parts of the equation: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2211F26-2272-8199-E015-F65348BC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4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4" grpId="0"/>
      <p:bldP spid="1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3291" y="818603"/>
            <a:ext cx="113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defines the evolution of nuclear component of the wavefunction and populations of all electronic states.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Population of a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blipFill>
                <a:blip r:embed="rId3"/>
                <a:stretch>
                  <a:fillRect l="-1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  <a:blipFill>
                <a:blip r:embed="rId6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72049" y="3247751"/>
            <a:ext cx="471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first-order nonadiabatic couplings (NAC) - vector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8732" y="4210477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second-order NAC -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Nuclear dynamics on state </a:t>
                </a:r>
                <a:r>
                  <a:rPr lang="en-US" i="1" dirty="0" err="1"/>
                  <a:t>i</a:t>
                </a:r>
                <a:r>
                  <a:rPr lang="en-US" dirty="0"/>
                  <a:t> is defined by the probability density: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blipFill>
                <a:blip r:embed="rId7"/>
                <a:stretch>
                  <a:fillRect l="-5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07300" y="2292704"/>
            <a:ext cx="7790067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Describes how a nuclear DOF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couples electronic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what determines the rates of nonadiabatic transitions.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blipFill>
                <a:blip r:embed="rId8"/>
                <a:stretch>
                  <a:fillRect l="-89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8DE3EF-7C8E-DA78-384C-12F0929511AC}"/>
              </a:ext>
            </a:extLst>
          </p:cNvPr>
          <p:cNvSpPr txBox="1"/>
          <p:nvPr/>
        </p:nvSpPr>
        <p:spPr>
          <a:xfrm>
            <a:off x="385172" y="2353423"/>
            <a:ext cx="241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00FF"/>
                </a:solidFill>
              </a:rPr>
              <a:t>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/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73EE7DF-7726-D2E1-2DF7-B9C4F8E09272}"/>
              </a:ext>
            </a:extLst>
          </p:cNvPr>
          <p:cNvSpPr/>
          <p:nvPr/>
        </p:nvSpPr>
        <p:spPr>
          <a:xfrm>
            <a:off x="4020803" y="4782789"/>
            <a:ext cx="4284602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FDC3E-0EB3-5CDC-D58D-D7F1009EB973}"/>
              </a:ext>
            </a:extLst>
          </p:cNvPr>
          <p:cNvSpPr txBox="1"/>
          <p:nvPr/>
        </p:nvSpPr>
        <p:spPr>
          <a:xfrm>
            <a:off x="385172" y="4963072"/>
            <a:ext cx="228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8000"/>
                </a:solidFill>
              </a:rPr>
              <a:t>diabatic basis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AA816-FAED-3F08-6742-33D23606FBAA}"/>
              </a:ext>
            </a:extLst>
          </p:cNvPr>
          <p:cNvCxnSpPr>
            <a:cxnSpLocks/>
          </p:cNvCxnSpPr>
          <p:nvPr/>
        </p:nvCxnSpPr>
        <p:spPr>
          <a:xfrm flipH="1">
            <a:off x="7114308" y="1844280"/>
            <a:ext cx="2017334" cy="5709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1F9166-68A4-CA79-982D-743F53940653}"/>
              </a:ext>
            </a:extLst>
          </p:cNvPr>
          <p:cNvSpPr txBox="1"/>
          <p:nvPr/>
        </p:nvSpPr>
        <p:spPr>
          <a:xfrm>
            <a:off x="7645630" y="1083218"/>
            <a:ext cx="4562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Diagonal BO correction to the PES!</a:t>
            </a:r>
          </a:p>
          <a:p>
            <a:r>
              <a:rPr lang="en-US" b="1" dirty="0">
                <a:solidFill>
                  <a:srgbClr val="FF0000"/>
                </a:solidFill>
              </a:rPr>
              <a:t>(ZPE of electrons)</a:t>
            </a:r>
          </a:p>
        </p:txBody>
      </p:sp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1C269E6E-54D3-B994-1F05-FDC17A0C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B07A9E-CD6E-2B14-CBF2-A68AE0161BB2}"/>
              </a:ext>
            </a:extLst>
          </p:cNvPr>
          <p:cNvSpPr/>
          <p:nvPr/>
        </p:nvSpPr>
        <p:spPr>
          <a:xfrm>
            <a:off x="6387919" y="4797303"/>
            <a:ext cx="1931797" cy="793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2: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5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blipFill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06597" y="757473"/>
            <a:ext cx="1000104" cy="834155"/>
            <a:chOff x="4743450" y="1379075"/>
            <a:chExt cx="1800225" cy="1135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995175" y="754044"/>
            <a:ext cx="1000104" cy="834155"/>
            <a:chOff x="4743450" y="1379075"/>
            <a:chExt cx="1800225" cy="113552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blipFill>
                <a:blip r:embed="rId7"/>
                <a:stretch>
                  <a:fillRect t="-111429" r="-767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  <a:blipFill>
                <a:blip r:embed="rId10"/>
                <a:stretch>
                  <a:fillRect t="-112500" r="-12281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3597208" y="4729671"/>
            <a:ext cx="4931243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/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only a function of time, not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blipFill>
                <a:blip r:embed="rId11"/>
                <a:stretch>
                  <a:fillRect l="-11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ACA135-E732-D7C8-B293-1E11C24B0A21}"/>
              </a:ext>
            </a:extLst>
          </p:cNvPr>
          <p:cNvSpPr txBox="1"/>
          <p:nvPr/>
        </p:nvSpPr>
        <p:spPr>
          <a:xfrm>
            <a:off x="103264" y="3596635"/>
            <a:ext cx="181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the LHS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0931DE9-FDB7-5C10-584D-DB9DAF7F7417}"/>
              </a:ext>
            </a:extLst>
          </p:cNvPr>
          <p:cNvSpPr/>
          <p:nvPr/>
        </p:nvSpPr>
        <p:spPr>
          <a:xfrm>
            <a:off x="2294196" y="3106994"/>
            <a:ext cx="604417" cy="1468259"/>
          </a:xfrm>
          <a:prstGeom prst="leftBrace">
            <a:avLst>
              <a:gd name="adj1" fmla="val 2948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6261F5-E9D8-80F6-9851-F24F4619A133}"/>
              </a:ext>
            </a:extLst>
          </p:cNvPr>
          <p:cNvSpPr/>
          <p:nvPr/>
        </p:nvSpPr>
        <p:spPr>
          <a:xfrm rot="7127382">
            <a:off x="8191099" y="5649132"/>
            <a:ext cx="353961" cy="63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/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terms appears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an implicit function of time, via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blipFill>
                <a:blip r:embed="rId12"/>
                <a:stretch>
                  <a:fillRect l="-12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78DD6BE8-EA06-333C-E25E-149F9131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5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22" grpId="0"/>
      <p:bldP spid="23" grpId="0"/>
      <p:bldP spid="27" grpId="0"/>
      <p:bldP spid="2" grpId="0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795074" y="764916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5999067" y="764916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/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39FEB3-4936-8A88-A893-80933ED06949}"/>
              </a:ext>
            </a:extLst>
          </p:cNvPr>
          <p:cNvSpPr txBox="1"/>
          <p:nvPr/>
        </p:nvSpPr>
        <p:spPr>
          <a:xfrm>
            <a:off x="4542289" y="2047417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/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083EB03-4EFF-40D6-6B06-1BEEC6E4004F}"/>
              </a:ext>
            </a:extLst>
          </p:cNvPr>
          <p:cNvSpPr txBox="1"/>
          <p:nvPr/>
        </p:nvSpPr>
        <p:spPr>
          <a:xfrm>
            <a:off x="4542289" y="3450279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/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07A5446-DCD9-BFB5-72A5-34E26D90A9DB}"/>
              </a:ext>
            </a:extLst>
          </p:cNvPr>
          <p:cNvSpPr txBox="1"/>
          <p:nvPr/>
        </p:nvSpPr>
        <p:spPr>
          <a:xfrm>
            <a:off x="4542289" y="4458233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adiabatic basis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1A2DD-CD04-3B61-A610-A4BC8E8A3BCE}"/>
              </a:ext>
            </a:extLst>
          </p:cNvPr>
          <p:cNvSpPr txBox="1"/>
          <p:nvPr/>
        </p:nvSpPr>
        <p:spPr>
          <a:xfrm>
            <a:off x="4542289" y="5539445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/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/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  <a:blipFill>
                <a:blip r:embed="rId8"/>
                <a:stretch>
                  <a:fillRect t="-111429" r="-898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/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/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/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7" descr="Image result for ub logo">
            <a:extLst>
              <a:ext uri="{FF2B5EF4-FFF2-40B4-BE49-F238E27FC236}">
                <a16:creationId xmlns:a16="http://schemas.microsoft.com/office/drawing/2014/main" id="{6FEFFB1D-9F67-C9DF-591A-9C846CF2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5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/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Wavefunction in a </a:t>
                </a:r>
                <a:r>
                  <a:rPr lang="en-US" b="1" dirty="0">
                    <a:solidFill>
                      <a:srgbClr val="FF0000"/>
                    </a:solidFill>
                  </a:rPr>
                  <a:t>position representation</a:t>
                </a:r>
                <a:r>
                  <a:rPr lang="en-US" dirty="0"/>
                  <a:t> – representation in the basis of position states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/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 Abstract wavefunction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blipFill>
                <a:blip r:embed="rId3"/>
                <a:stretch>
                  <a:fillRect l="-266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/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Position states (Hilbert space)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blipFill>
                <a:blip r:embed="rId4"/>
                <a:stretch>
                  <a:fillRect l="-419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/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e>
                    </m:nary>
                    <m:d>
                      <m:dPr>
                        <m:begChr m:val="⟨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blipFill>
                <a:blip r:embed="rId5"/>
                <a:stretch>
                  <a:fillRect l="-1786"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/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1=</m:t>
                    </m:r>
                    <m:nary>
                      <m:naryPr>
                        <m:subHide m:val="on"/>
                        <m:sup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   Complete basis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blipFill>
                <a:blip r:embed="rId6"/>
                <a:stretch>
                  <a:fillRect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/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Likewise, the </a:t>
                </a:r>
                <a:r>
                  <a:rPr lang="en-US" b="1" dirty="0">
                    <a:solidFill>
                      <a:srgbClr val="0000FF"/>
                    </a:solidFill>
                  </a:rPr>
                  <a:t>momentum representation</a:t>
                </a:r>
                <a:r>
                  <a:rPr lang="en-US" dirty="0"/>
                  <a:t> of a wavefunction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B58028-25FD-5EB3-855F-59AA4E2A328A}"/>
              </a:ext>
            </a:extLst>
          </p:cNvPr>
          <p:cNvSpPr txBox="1"/>
          <p:nvPr/>
        </p:nvSpPr>
        <p:spPr>
          <a:xfrm>
            <a:off x="1155290" y="29354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/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  is essentially an expansion coefficient in the basis of coordinate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Can be regarded as DVR (grid representation of the wavefunction)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blipFill>
                <a:blip r:embed="rId8"/>
                <a:stretch>
                  <a:fillRect l="-554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B4754B7C-4DC9-CC8D-3515-0BEA2BC0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/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dirty="0"/>
                  <a:t>  only electrons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blipFill>
                <a:blip r:embed="rId10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9E55220-8C34-683C-D145-B3945D46861E}"/>
              </a:ext>
            </a:extLst>
          </p:cNvPr>
          <p:cNvSpPr txBox="1"/>
          <p:nvPr/>
        </p:nvSpPr>
        <p:spPr>
          <a:xfrm>
            <a:off x="193993" y="5510641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Hilbert spaces: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/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only nuclei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blipFill>
                <a:blip r:embed="rId11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/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both electrons and nuclei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blipFill>
                <a:blip r:embed="rId12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/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Momentum states (Hilbert space)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blipFill>
                <a:blip r:embed="rId13"/>
                <a:stretch>
                  <a:fillRect l="-4197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/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projection 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operator of electronic DOF (electronic coordinate operator), but a function of nuclear DOF -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blipFill>
                <a:blip r:embed="rId14"/>
                <a:stretch>
                  <a:fillRect l="-635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C871CC-EA0F-C0A3-A213-46F189744C74}"/>
              </a:ext>
            </a:extLst>
          </p:cNvPr>
          <p:cNvSpPr txBox="1"/>
          <p:nvPr/>
        </p:nvSpPr>
        <p:spPr>
          <a:xfrm>
            <a:off x="1180251" y="96226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Wavefunction and selection of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372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/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blipFill>
                <a:blip r:embed="rId3"/>
                <a:stretch>
                  <a:fillRect l="-1452" t="-156061" r="-6534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/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blipFill>
                <a:blip r:embed="rId4"/>
                <a:stretch>
                  <a:fillRect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blipFill>
                <a:blip r:embed="rId5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/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blipFill>
                <a:blip r:embed="rId6"/>
                <a:stretch>
                  <a:fillRect l="-1386" t="-5405" r="-867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/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blipFill>
                <a:blip r:embed="rId7"/>
                <a:stretch>
                  <a:fillRect l="-1121" t="-5310" r="-1121"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/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blipFill>
                <a:blip r:embed="rId8"/>
                <a:stretch>
                  <a:fillRect l="-13115" t="-156061" r="-1256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/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/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/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/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blipFill>
                <a:blip r:embed="rId12"/>
                <a:stretch>
                  <a:fillRect t="-8197" r="-180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/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electronic coordinates, </a:t>
                </a:r>
                <a:r>
                  <a:rPr lang="en-US" dirty="0" err="1"/>
                  <a:t>i-th</a:t>
                </a:r>
                <a:r>
                  <a:rPr lang="en-US" dirty="0"/>
                  <a:t> basis state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blipFill>
                <a:blip r:embed="rId13"/>
                <a:stretch>
                  <a:fillRect l="-28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56C5377-70F0-7242-623C-3E59F3C80B4C}"/>
              </a:ext>
            </a:extLst>
          </p:cNvPr>
          <p:cNvSpPr txBox="1"/>
          <p:nvPr/>
        </p:nvSpPr>
        <p:spPr>
          <a:xfrm>
            <a:off x="206177" y="1585563"/>
            <a:ext cx="38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Shorthand notation for the entire basis: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CD5ECF-2509-176D-A37B-5B22C754A562}"/>
              </a:ext>
            </a:extLst>
          </p:cNvPr>
          <p:cNvSpPr/>
          <p:nvPr/>
        </p:nvSpPr>
        <p:spPr>
          <a:xfrm>
            <a:off x="2772697" y="2371232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6068B-C0A4-6A94-3D7B-E57B44819537}"/>
              </a:ext>
            </a:extLst>
          </p:cNvPr>
          <p:cNvSpPr txBox="1"/>
          <p:nvPr/>
        </p:nvSpPr>
        <p:spPr>
          <a:xfrm>
            <a:off x="660147" y="2101676"/>
            <a:ext cx="177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 elements </a:t>
            </a:r>
          </a:p>
          <a:p>
            <a:pPr algn="ctr"/>
            <a:r>
              <a:rPr lang="en-US" dirty="0"/>
              <a:t>(scalars)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9D7487-C058-28CF-28CD-DB34785F442D}"/>
              </a:ext>
            </a:extLst>
          </p:cNvPr>
          <p:cNvSpPr/>
          <p:nvPr/>
        </p:nvSpPr>
        <p:spPr>
          <a:xfrm rot="10800000">
            <a:off x="7802595" y="2322026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F08AA-8C3F-31ED-6178-33DB9197E017}"/>
              </a:ext>
            </a:extLst>
          </p:cNvPr>
          <p:cNvSpPr txBox="1"/>
          <p:nvPr/>
        </p:nvSpPr>
        <p:spPr>
          <a:xfrm>
            <a:off x="9200177" y="2185148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EBB28-6EDB-24A4-B20A-8DEAC1B3F24C}"/>
              </a:ext>
            </a:extLst>
          </p:cNvPr>
          <p:cNvSpPr txBox="1"/>
          <p:nvPr/>
        </p:nvSpPr>
        <p:spPr>
          <a:xfrm>
            <a:off x="5161884" y="2916755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Basis: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9DD0A2B-7D3F-4B9C-237F-B166A53AE15D}"/>
              </a:ext>
            </a:extLst>
          </p:cNvPr>
          <p:cNvSpPr/>
          <p:nvPr/>
        </p:nvSpPr>
        <p:spPr>
          <a:xfrm rot="2627072">
            <a:off x="4979515" y="337842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5D0D3C7-3D5F-305D-A157-0674CB470282}"/>
              </a:ext>
            </a:extLst>
          </p:cNvPr>
          <p:cNvSpPr/>
          <p:nvPr/>
        </p:nvSpPr>
        <p:spPr>
          <a:xfrm rot="18363017">
            <a:off x="6196389" y="334011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7738B8-F029-6BE6-FACB-5D0E3CD46C3D}"/>
              </a:ext>
            </a:extLst>
          </p:cNvPr>
          <p:cNvSpPr txBox="1"/>
          <p:nvPr/>
        </p:nvSpPr>
        <p:spPr>
          <a:xfrm>
            <a:off x="4979515" y="4711606"/>
            <a:ext cx="1563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Hamiltonians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98701-7B59-42A6-4A7E-2A8BC7690F3B}"/>
              </a:ext>
            </a:extLst>
          </p:cNvPr>
          <p:cNvSpPr txBox="1"/>
          <p:nvPr/>
        </p:nvSpPr>
        <p:spPr>
          <a:xfrm>
            <a:off x="46330" y="5522237"/>
            <a:ext cx="3397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Transformation between 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90945" y="611203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Shorthand notation. Adiabatic and Diabatic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3072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blipFill>
                <a:blip r:embed="rId3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267926" y="101892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TD-SE in the Shorthand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A3875-643C-EC82-C50F-6E27888C2C6A}"/>
                  </a:ext>
                </a:extLst>
              </p:cNvPr>
              <p:cNvSpPr txBox="1"/>
              <p:nvPr/>
            </p:nvSpPr>
            <p:spPr>
              <a:xfrm>
                <a:off x="3873697" y="2930414"/>
                <a:ext cx="46801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A3875-643C-EC82-C50F-6E27888C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97" y="2930414"/>
                <a:ext cx="4680155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/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/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blipFill>
                <a:blip r:embed="rId6"/>
                <a:stretch>
                  <a:fillRect l="-1268" t="-156061" r="-6522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/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/>
              <p:nvPr/>
            </p:nvSpPr>
            <p:spPr>
              <a:xfrm>
                <a:off x="2865624" y="3887743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24" y="3887743"/>
                <a:ext cx="6096000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16F082D-2AAB-C101-C280-063B0DBCBAD7}"/>
              </a:ext>
            </a:extLst>
          </p:cNvPr>
          <p:cNvSpPr txBox="1"/>
          <p:nvPr/>
        </p:nvSpPr>
        <p:spPr>
          <a:xfrm>
            <a:off x="452284" y="5378245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/>
              <p:nvPr/>
            </p:nvSpPr>
            <p:spPr>
              <a:xfrm>
                <a:off x="2634789" y="4813534"/>
                <a:ext cx="898694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89" y="4813534"/>
                <a:ext cx="8986940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/>
              <p:nvPr/>
            </p:nvSpPr>
            <p:spPr>
              <a:xfrm>
                <a:off x="1889995" y="5839072"/>
                <a:ext cx="898694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995" y="5839072"/>
                <a:ext cx="8986940" cy="708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454F398-AB94-659F-FEC9-FE1B59CEB935}"/>
              </a:ext>
            </a:extLst>
          </p:cNvPr>
          <p:cNvSpPr/>
          <p:nvPr/>
        </p:nvSpPr>
        <p:spPr>
          <a:xfrm>
            <a:off x="2743099" y="5722046"/>
            <a:ext cx="7395688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01586" y="1954228"/>
            <a:ext cx="109632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Basic Concepts and Terminology of </a:t>
            </a:r>
            <a:r>
              <a:rPr lang="pt-BR" sz="4000" i="1" dirty="0"/>
              <a:t>Nonadiabatic Dynamics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5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24231" y="2603157"/>
            <a:ext cx="1052051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Transformations. Ehrenfest Dynamics. </a:t>
            </a:r>
          </a:p>
          <a:p>
            <a:pPr algn="ctr">
              <a:buNone/>
            </a:pPr>
            <a:r>
              <a:rPr lang="pt-BR" sz="4000" i="1" dirty="0"/>
              <a:t>Some Implementation Detail 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414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08832" y="719461"/>
            <a:ext cx="693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Implemented in </a:t>
            </a:r>
            <a:r>
              <a:rPr lang="en-US" sz="1400" b="1" dirty="0">
                <a:solidFill>
                  <a:srgbClr val="008000"/>
                </a:solidFill>
              </a:rPr>
              <a:t>Libra: </a:t>
            </a:r>
            <a:r>
              <a:rPr lang="en-US" sz="1400" b="1" dirty="0">
                <a:solidFill>
                  <a:srgbClr val="0000FF"/>
                </a:solidFill>
              </a:rPr>
              <a:t>https://quantum-dynamics-hub.github.io/libra/index.html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608343" y="94290"/>
            <a:ext cx="7443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Libra as a workhorse of our developments</a:t>
            </a:r>
          </a:p>
        </p:txBody>
      </p:sp>
      <p:pic>
        <p:nvPicPr>
          <p:cNvPr id="25" name="Picture 14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8" y="552738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3583" y="1314241"/>
            <a:ext cx="1689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50" dirty="0" err="1">
                <a:solidFill>
                  <a:srgbClr val="0000FF"/>
                </a:solidFill>
              </a:rPr>
              <a:t>Akimov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i="1" dirty="0">
                <a:solidFill>
                  <a:srgbClr val="0000FF"/>
                </a:solidFill>
              </a:rPr>
              <a:t>JCC,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b="1" dirty="0">
                <a:solidFill>
                  <a:srgbClr val="0000FF"/>
                </a:solidFill>
              </a:rPr>
              <a:t>2016</a:t>
            </a:r>
            <a:r>
              <a:rPr lang="en-US" altLang="en-US" sz="105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1871" y="1600381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implemented methods: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673352" y="2001938"/>
          <a:ext cx="8839200" cy="47962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11359512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1800769192"/>
                    </a:ext>
                  </a:extLst>
                </a:gridCol>
              </a:tblGrid>
              <a:tr h="236087">
                <a:tc>
                  <a:txBody>
                    <a:bodyPr/>
                    <a:lstStyle/>
                    <a:p>
                      <a:r>
                        <a:rPr lang="en-US" sz="11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82353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hopping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Tully, J. C.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1990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1061 (FSSH); Wang, L.,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JCTC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10, 3598 (GFSH);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Phys. Soc.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Jpn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84, 094002 (MSSH)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152324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Decoherence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(SDM);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Nelson, T.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224111. (ID-A, ID-S); 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Jaeger, H. 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22A545 (DISH)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28835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Dephasing times 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3857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Sifain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E.; Wang, L.;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Tretiak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07206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Neglect of back-reaction (NBRA)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O. V.; Duncan, W. R.;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V. V.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 Surf. Sci.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30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88821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Boltzmann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-corrected Ehrenfest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Bastida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 Phys. Lett.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53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74898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corrections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9275"/>
                  </a:ext>
                </a:extLst>
              </a:tr>
              <a:tr h="49877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Fernandez-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Alberti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et al.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014512 (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mincost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);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AVA.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12, 10587-10597 (stochastic)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82208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Interfaces with ES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DFTB+ (Smith, B.; AVA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11, 1456),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QE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Pradhan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JPCM,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30, 484002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), CP2K (Smith, B. A. et al. JCTC, 2021, 17, 678), Gaussian, GAMESS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Sato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PCCP,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20, 25275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692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D. and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R. J.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35-53 (SOFT);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Colbert, D. T. and Miller, W. H. 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1982-1991 (</a:t>
                      </a:r>
                      <a:r>
                        <a:rPr lang="en-US" sz="12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Colert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-Miller DVR)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84529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Int. J. Quant. Chem.,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120, e26373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425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410200" y="975299"/>
            <a:ext cx="477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https://github.com/Quantum-Dynamics-Hub/libra-code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2572" y="1278284"/>
            <a:ext cx="511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Examples&amp; Tutorials: </a:t>
            </a:r>
            <a:r>
              <a:rPr lang="en-US" sz="1400" b="1" dirty="0">
                <a:solidFill>
                  <a:srgbClr val="0000FF"/>
                </a:solidFill>
              </a:rPr>
              <a:t>https://github.com/compchem-cybertraining</a:t>
            </a:r>
          </a:p>
        </p:txBody>
      </p:sp>
      <p:pic>
        <p:nvPicPr>
          <p:cNvPr id="12" name="Picture 7" descr="Image result for ub logo">
            <a:extLst>
              <a:ext uri="{FF2B5EF4-FFF2-40B4-BE49-F238E27FC236}">
                <a16:creationId xmlns:a16="http://schemas.microsoft.com/office/drawing/2014/main" id="{86FB15A8-F0A4-F1A6-907E-D92AE02C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52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 result for ub logo">
            <a:extLst>
              <a:ext uri="{FF2B5EF4-FFF2-40B4-BE49-F238E27FC236}">
                <a16:creationId xmlns:a16="http://schemas.microsoft.com/office/drawing/2014/main" id="{9ACF1B6E-A0AB-411A-9560-5B5C9FED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BB1BB-7550-76FB-3602-5910AED44DBF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Libra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928E5-2C88-13D3-76E8-BAB017B12BFA}"/>
              </a:ext>
            </a:extLst>
          </p:cNvPr>
          <p:cNvSpPr txBox="1"/>
          <p:nvPr/>
        </p:nvSpPr>
        <p:spPr>
          <a:xfrm>
            <a:off x="9111110" y="4692204"/>
            <a:ext cx="24191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ampl_dia2adi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ampl_adi2dia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compute_adiabatic</a:t>
            </a:r>
            <a:r>
              <a:rPr lang="en-US" dirty="0">
                <a:solidFill>
                  <a:srgbClr val="008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compute_diabatic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/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64A57B-0B37-AE58-C91C-1DD8944410D3}"/>
              </a:ext>
            </a:extLst>
          </p:cNvPr>
          <p:cNvSpPr txBox="1"/>
          <p:nvPr/>
        </p:nvSpPr>
        <p:spPr>
          <a:xfrm>
            <a:off x="382373" y="4526057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transformation: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/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blipFill>
                <a:blip r:embed="rId4"/>
                <a:stretch>
                  <a:fillRect t="-121667" r="-1935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FB17E3-9FC0-F6A2-780F-3E9EE0DBD816}"/>
              </a:ext>
            </a:extLst>
          </p:cNvPr>
          <p:cNvSpPr txBox="1"/>
          <p:nvPr/>
        </p:nvSpPr>
        <p:spPr>
          <a:xfrm>
            <a:off x="370126" y="1511063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Density matrix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/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/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3A0D1F-165F-EE47-6350-6F6B5677BB48}"/>
              </a:ext>
            </a:extLst>
          </p:cNvPr>
          <p:cNvSpPr txBox="1"/>
          <p:nvPr/>
        </p:nvSpPr>
        <p:spPr>
          <a:xfrm>
            <a:off x="3006185" y="5493161"/>
            <a:ext cx="37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and also computes derivative couplings and adiabatic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/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according to given methods (e.g. Python modules with Hamiltonian models)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blipFill>
                <a:blip r:embed="rId7"/>
                <a:stretch>
                  <a:fillRect l="-95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1562E7-3EE4-2580-E976-782BC325D697}"/>
              </a:ext>
            </a:extLst>
          </p:cNvPr>
          <p:cNvSpPr txBox="1"/>
          <p:nvPr/>
        </p:nvSpPr>
        <p:spPr>
          <a:xfrm>
            <a:off x="8971614" y="1232761"/>
            <a:ext cx="2478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dyn_variables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/>
              <a:t>ndia</a:t>
            </a:r>
            <a:r>
              <a:rPr lang="en-US" dirty="0"/>
              <a:t>, </a:t>
            </a:r>
            <a:r>
              <a:rPr lang="en-US" dirty="0" err="1"/>
              <a:t>nadi</a:t>
            </a:r>
            <a:r>
              <a:rPr lang="en-US" dirty="0"/>
              <a:t>, </a:t>
            </a:r>
            <a:r>
              <a:rPr lang="en-US" dirty="0" err="1"/>
              <a:t>ndof</a:t>
            </a:r>
            <a:r>
              <a:rPr lang="en-US" dirty="0"/>
              <a:t>, </a:t>
            </a:r>
            <a:r>
              <a:rPr lang="en-US" dirty="0" err="1"/>
              <a:t>ntraj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ampl_dia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ampl_adi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dm_adi</a:t>
            </a:r>
            <a:r>
              <a:rPr lang="en-US" dirty="0">
                <a:solidFill>
                  <a:srgbClr val="0000FF"/>
                </a:solidFill>
              </a:rPr>
              <a:t>,  </a:t>
            </a:r>
            <a:r>
              <a:rPr lang="en-US" dirty="0" err="1">
                <a:solidFill>
                  <a:srgbClr val="0000FF"/>
                </a:solidFill>
              </a:rPr>
              <a:t>dm_dia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/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blipFill>
                <a:blip r:embed="rId8"/>
                <a:stretch>
                  <a:fillRect l="-638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F5829F-8BA8-C4E5-5AEE-381D8E6BF93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568620" y="1352427"/>
            <a:ext cx="1402994" cy="4804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6BD948-2633-50F0-2FEB-C8FE41C9B1FE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672037" y="1212177"/>
            <a:ext cx="3323396" cy="846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91E4BB-96A0-B5BC-5516-38103AAB9FD8}"/>
              </a:ext>
            </a:extLst>
          </p:cNvPr>
          <p:cNvSpPr txBox="1"/>
          <p:nvPr/>
        </p:nvSpPr>
        <p:spPr>
          <a:xfrm>
            <a:off x="382373" y="884578"/>
            <a:ext cx="23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Wavefunction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/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blipFill>
                <a:blip r:embed="rId9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0ABA74-9CBA-0A91-784F-962AD928C19C}"/>
              </a:ext>
            </a:extLst>
          </p:cNvPr>
          <p:cNvCxnSpPr>
            <a:cxnSpLocks/>
          </p:cNvCxnSpPr>
          <p:nvPr/>
        </p:nvCxnSpPr>
        <p:spPr>
          <a:xfrm flipH="1">
            <a:off x="6308235" y="5221028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A48BA8-F143-1C53-9EC6-3C14257877D9}"/>
              </a:ext>
            </a:extLst>
          </p:cNvPr>
          <p:cNvCxnSpPr>
            <a:cxnSpLocks/>
          </p:cNvCxnSpPr>
          <p:nvPr/>
        </p:nvCxnSpPr>
        <p:spPr>
          <a:xfrm flipH="1">
            <a:off x="6381977" y="5816326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5893A8-863B-40E9-55FB-8A29ED2B72D6}"/>
              </a:ext>
            </a:extLst>
          </p:cNvPr>
          <p:cNvCxnSpPr>
            <a:cxnSpLocks/>
          </p:cNvCxnSpPr>
          <p:nvPr/>
        </p:nvCxnSpPr>
        <p:spPr>
          <a:xfrm flipH="1">
            <a:off x="6314333" y="6411625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90137A-0DC7-9683-837F-B06069BC558E}"/>
              </a:ext>
            </a:extLst>
          </p:cNvPr>
          <p:cNvSpPr txBox="1"/>
          <p:nvPr/>
        </p:nvSpPr>
        <p:spPr>
          <a:xfrm>
            <a:off x="3609627" y="2862118"/>
            <a:ext cx="440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conversions of the density matrices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/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i="1" dirty="0"/>
                  <a:t>  </a:t>
                </a:r>
                <a:r>
                  <a:rPr lang="en-US" i="1" dirty="0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𝑑𝑖𝑎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𝑆𝑈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blipFill>
                <a:blip r:embed="rId10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4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7410" y="1345612"/>
            <a:ext cx="45383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ham_dia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nac_dia</a:t>
            </a:r>
            <a:r>
              <a:rPr lang="en-US" dirty="0"/>
              <a:t>, </a:t>
            </a:r>
            <a:r>
              <a:rPr lang="en-US" dirty="0" err="1"/>
              <a:t>hvib_dia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ham_adi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nac_adi</a:t>
            </a:r>
            <a:r>
              <a:rPr lang="en-US" dirty="0"/>
              <a:t>, </a:t>
            </a:r>
            <a:r>
              <a:rPr lang="en-US" dirty="0" err="1"/>
              <a:t>hvib_adi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ovlp_dia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time_overlap_dia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ovlp_adi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time_overlap_adi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0000FF"/>
                </a:solidFill>
              </a:rPr>
              <a:t>basis_transform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rgbClr val="008000"/>
                </a:solidFill>
              </a:rPr>
              <a:t>dc1_adi, dc1_dia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d1ham_adi, d1ham_dia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compute_adiabatic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  <a:blipFill>
                <a:blip r:embed="rId4"/>
                <a:stretch>
                  <a:fillRect t="-8065" r="-3248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2554687" y="1280503"/>
            <a:ext cx="1188163" cy="5995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2554687" y="1917496"/>
            <a:ext cx="932536" cy="4153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32907" y="1415012"/>
            <a:ext cx="291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Hamiltonian matrix elements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503" y="2325724"/>
            <a:ext cx="33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Unitary (similarity) transformation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2693" y="3507997"/>
            <a:ext cx="37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First-order derivative coupling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cxnSpLocks/>
          </p:cNvCxnSpPr>
          <p:nvPr/>
        </p:nvCxnSpPr>
        <p:spPr>
          <a:xfrm flipH="1" flipV="1">
            <a:off x="2013042" y="3114268"/>
            <a:ext cx="1440440" cy="921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2424519" y="3535557"/>
            <a:ext cx="3244522" cy="6885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  <a:blipFill>
                <a:blip r:embed="rId7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  <a:blipFill>
                <a:blip r:embed="rId8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eft Brace 43"/>
          <p:cNvSpPr/>
          <p:nvPr/>
        </p:nvSpPr>
        <p:spPr>
          <a:xfrm>
            <a:off x="2190281" y="5287617"/>
            <a:ext cx="364406" cy="1174215"/>
          </a:xfrm>
          <a:prstGeom prst="leftBrace">
            <a:avLst>
              <a:gd name="adj1" fmla="val 46518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32907" y="5469550"/>
            <a:ext cx="1974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to compute NACs?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54546" y="5703688"/>
            <a:ext cx="24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use special structure of the matrix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H="1">
            <a:off x="2424519" y="3546533"/>
            <a:ext cx="4120770" cy="9161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3195865" y="3940242"/>
            <a:ext cx="3800892" cy="15721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6192234" y="3940242"/>
            <a:ext cx="466983" cy="1526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12982110-099D-F51C-C67D-5DC6C9A5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5F180-F058-8DC4-CF1A-C6C88FC2CD6B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the </a:t>
            </a:r>
            <a:r>
              <a:rPr lang="en-US" sz="2800" b="1" dirty="0" err="1">
                <a:solidFill>
                  <a:srgbClr val="0070C0"/>
                </a:solidFill>
              </a:rPr>
              <a:t>nHamiltonian</a:t>
            </a:r>
            <a:r>
              <a:rPr lang="en-US" sz="2800" b="1" dirty="0">
                <a:solidFill>
                  <a:srgbClr val="0070C0"/>
                </a:solidFill>
              </a:rPr>
              <a:t>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/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1D19616-1D5C-536A-B4AA-2576CAC13672}"/>
              </a:ext>
            </a:extLst>
          </p:cNvPr>
          <p:cNvSpPr txBox="1"/>
          <p:nvPr/>
        </p:nvSpPr>
        <p:spPr>
          <a:xfrm>
            <a:off x="9859669" y="4094813"/>
            <a:ext cx="19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diabatic basis is not necessarily orthonormal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/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blipFill>
                <a:blip r:embed="rId11"/>
                <a:stretch>
                  <a:fillRect l="-6827" t="-153731" r="-1265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32FDC-137B-0D45-5A80-E35734CC82F8}"/>
              </a:ext>
            </a:extLst>
          </p:cNvPr>
          <p:cNvCxnSpPr>
            <a:cxnSpLocks/>
          </p:cNvCxnSpPr>
          <p:nvPr/>
        </p:nvCxnSpPr>
        <p:spPr>
          <a:xfrm>
            <a:off x="5835951" y="2636975"/>
            <a:ext cx="2279446" cy="1687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/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63D140-4CC7-C0F2-0D67-A86FDF3D36E0}"/>
              </a:ext>
            </a:extLst>
          </p:cNvPr>
          <p:cNvCxnSpPr>
            <a:cxnSpLocks/>
          </p:cNvCxnSpPr>
          <p:nvPr/>
        </p:nvCxnSpPr>
        <p:spPr>
          <a:xfrm>
            <a:off x="5789946" y="2920689"/>
            <a:ext cx="2336928" cy="18344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/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  <a:blipFill>
                <a:blip r:embed="rId13"/>
                <a:stretch>
                  <a:fillRect t="-119672" r="-15987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/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0EDFF-819D-5654-4661-9432E742619B}"/>
              </a:ext>
            </a:extLst>
          </p:cNvPr>
          <p:cNvCxnSpPr>
            <a:cxnSpLocks/>
          </p:cNvCxnSpPr>
          <p:nvPr/>
        </p:nvCxnSpPr>
        <p:spPr>
          <a:xfrm>
            <a:off x="7593963" y="2687861"/>
            <a:ext cx="342414" cy="1564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BBBFB0-5098-37DE-5C0E-6F23F5ED519D}"/>
              </a:ext>
            </a:extLst>
          </p:cNvPr>
          <p:cNvSpPr txBox="1"/>
          <p:nvPr/>
        </p:nvSpPr>
        <p:spPr>
          <a:xfrm>
            <a:off x="7924769" y="2537657"/>
            <a:ext cx="420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Time-overlaps (transition density matrices)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71E0D6-5C47-7A4A-2EC2-998C6EBDBE3F}"/>
              </a:ext>
            </a:extLst>
          </p:cNvPr>
          <p:cNvCxnSpPr>
            <a:cxnSpLocks/>
          </p:cNvCxnSpPr>
          <p:nvPr/>
        </p:nvCxnSpPr>
        <p:spPr>
          <a:xfrm>
            <a:off x="7582355" y="3100250"/>
            <a:ext cx="389927" cy="2752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/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/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/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410145D-2E7B-09FD-661F-DD57C26E4640}"/>
              </a:ext>
            </a:extLst>
          </p:cNvPr>
          <p:cNvSpPr txBox="1"/>
          <p:nvPr/>
        </p:nvSpPr>
        <p:spPr>
          <a:xfrm>
            <a:off x="7339728" y="1210955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Scalar NACs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A303B4-4A7D-050A-0A89-C6A4160F1C6B}"/>
              </a:ext>
            </a:extLst>
          </p:cNvPr>
          <p:cNvCxnSpPr>
            <a:cxnSpLocks/>
          </p:cNvCxnSpPr>
          <p:nvPr/>
        </p:nvCxnSpPr>
        <p:spPr>
          <a:xfrm flipV="1">
            <a:off x="6310567" y="1703234"/>
            <a:ext cx="934746" cy="6489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62D76-56B3-CBF4-7D9D-107A803E0F2F}"/>
              </a:ext>
            </a:extLst>
          </p:cNvPr>
          <p:cNvCxnSpPr>
            <a:cxnSpLocks/>
          </p:cNvCxnSpPr>
          <p:nvPr/>
        </p:nvCxnSpPr>
        <p:spPr>
          <a:xfrm flipV="1">
            <a:off x="6229697" y="1392416"/>
            <a:ext cx="934746" cy="581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38935B-C043-9D5C-B88E-C23DD0FA08F3}"/>
              </a:ext>
            </a:extLst>
          </p:cNvPr>
          <p:cNvCxnSpPr>
            <a:cxnSpLocks/>
          </p:cNvCxnSpPr>
          <p:nvPr/>
        </p:nvCxnSpPr>
        <p:spPr>
          <a:xfrm flipV="1">
            <a:off x="7632294" y="2107348"/>
            <a:ext cx="2005019" cy="98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/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/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8F9C2E-7543-C14E-078C-F4B26703925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603735" y="2356552"/>
            <a:ext cx="1969941" cy="3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062A5A3-97A2-0F33-64FE-B4D81D6540B7}"/>
              </a:ext>
            </a:extLst>
          </p:cNvPr>
          <p:cNvSpPr txBox="1"/>
          <p:nvPr/>
        </p:nvSpPr>
        <p:spPr>
          <a:xfrm>
            <a:off x="9693179" y="1501869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“Vibronic” Hamiltonian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77C054-2E8E-D4E1-50E1-E55C2099F19F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120367" y="4316061"/>
            <a:ext cx="3731455" cy="11534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5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135980" y="1677661"/>
            <a:ext cx="203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well-known property!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75861" y="1411357"/>
            <a:ext cx="231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 of the NACs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478" y="4662505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observations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8308031" y="4294744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920570" y="4315431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equation becomes an identity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blipFill>
                <a:blip r:embed="rId6"/>
                <a:stretch>
                  <a:fillRect l="-12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/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scalar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blipFill>
                <a:blip r:embed="rId7"/>
                <a:stretch>
                  <a:fillRect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/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understood as a column-vector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blipFill>
                <a:blip r:embed="rId8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/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understood as a vector of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blipFill>
                <a:blip r:embed="rId9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7" descr="Image result for ub logo">
            <a:extLst>
              <a:ext uri="{FF2B5EF4-FFF2-40B4-BE49-F238E27FC236}">
                <a16:creationId xmlns:a16="http://schemas.microsoft.com/office/drawing/2014/main" id="{6B866D36-6E2D-49E5-063E-DA8D8EED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/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/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blipFill>
                <a:blip r:embed="rId12"/>
                <a:stretch>
                  <a:fillRect t="-793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F0F3A1-29DC-B535-21BC-6EEA65C1C577}"/>
              </a:ext>
            </a:extLst>
          </p:cNvPr>
          <p:cNvSpPr txBox="1"/>
          <p:nvPr/>
        </p:nvSpPr>
        <p:spPr>
          <a:xfrm>
            <a:off x="1036687" y="12342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Couplings</a:t>
            </a:r>
          </a:p>
        </p:txBody>
      </p:sp>
    </p:spTree>
    <p:extLst>
      <p:ext uri="{BB962C8B-B14F-4D97-AF65-F5344CB8AC3E}">
        <p14:creationId xmlns:p14="http://schemas.microsoft.com/office/powerpoint/2010/main" val="75085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2131" y="1601875"/>
            <a:ext cx="252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Ehrenfest_energy_adi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Ehrenfest_energy_dia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9165771" y="1533140"/>
            <a:ext cx="484135" cy="7904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7" descr="Image result for ub logo">
            <a:extLst>
              <a:ext uri="{FF2B5EF4-FFF2-40B4-BE49-F238E27FC236}">
                <a16:creationId xmlns:a16="http://schemas.microsoft.com/office/drawing/2014/main" id="{6FC81800-32BD-8CA1-BF1F-E6CAF9F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C71B6-FFB9-C4C7-B790-5A9ED276CFC2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Quantum-Classical Hamiltonian and </a:t>
            </a:r>
            <a:r>
              <a:rPr lang="en-US" sz="2800" b="1" dirty="0" err="1">
                <a:solidFill>
                  <a:srgbClr val="0070C0"/>
                </a:solidFill>
              </a:rPr>
              <a:t>Ehrenfest</a:t>
            </a:r>
            <a:r>
              <a:rPr lang="en-US" sz="2800" b="1" dirty="0">
                <a:solidFill>
                  <a:srgbClr val="0070C0"/>
                </a:solidFill>
              </a:rPr>
              <a:t> 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/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𝑞𝑐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766E9A-C11E-029B-9736-8F17AEAA0C0C}"/>
              </a:ext>
            </a:extLst>
          </p:cNvPr>
          <p:cNvCxnSpPr>
            <a:cxnSpLocks/>
          </p:cNvCxnSpPr>
          <p:nvPr/>
        </p:nvCxnSpPr>
        <p:spPr>
          <a:xfrm flipH="1" flipV="1">
            <a:off x="5779029" y="1562832"/>
            <a:ext cx="742351" cy="4719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/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Energy conservation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blipFill>
                <a:blip r:embed="rId4"/>
                <a:stretch>
                  <a:fillRect l="-219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/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𝑷</m:t>
                          </m:r>
                        </m:e>
                      </m:acc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rep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blipFill>
                <a:blip r:embed="rId5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/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D3B4581C-80FE-726E-D731-EFDC45BFF6FF}"/>
              </a:ext>
            </a:extLst>
          </p:cNvPr>
          <p:cNvSpPr/>
          <p:nvPr/>
        </p:nvSpPr>
        <p:spPr>
          <a:xfrm rot="854771">
            <a:off x="3637416" y="2299142"/>
            <a:ext cx="3098533" cy="8978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D69E2BF3-6DBA-7248-6351-EED852C8F213}"/>
              </a:ext>
            </a:extLst>
          </p:cNvPr>
          <p:cNvSpPr/>
          <p:nvPr/>
        </p:nvSpPr>
        <p:spPr>
          <a:xfrm rot="2999035">
            <a:off x="8642359" y="3530645"/>
            <a:ext cx="1046822" cy="5256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/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/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6E3B00A-E3B2-5F13-1466-8340E6D4E09D}"/>
              </a:ext>
            </a:extLst>
          </p:cNvPr>
          <p:cNvSpPr txBox="1"/>
          <p:nvPr/>
        </p:nvSpPr>
        <p:spPr>
          <a:xfrm>
            <a:off x="427790" y="2137736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TD-SE for the amplitudes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B7210-4E74-DB30-8BA7-996651159955}"/>
              </a:ext>
            </a:extLst>
          </p:cNvPr>
          <p:cNvSpPr txBox="1"/>
          <p:nvPr/>
        </p:nvSpPr>
        <p:spPr>
          <a:xfrm>
            <a:off x="81186" y="3589318"/>
            <a:ext cx="673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Enforcing the “classical” form of equations of motion for nuclear DOFs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/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A1EEC38-FEF9-B841-D695-C1A07D3DB9EB}"/>
              </a:ext>
            </a:extLst>
          </p:cNvPr>
          <p:cNvSpPr/>
          <p:nvPr/>
        </p:nvSpPr>
        <p:spPr>
          <a:xfrm>
            <a:off x="307393" y="5081690"/>
            <a:ext cx="29648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Ehrenfest_forces_adi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Ehrenfest_forces_dia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Ehrenfest_forces_tens_adi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/>
              <a:t>Ehrenfest_forces_tens_dia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3C3901-0E13-BF26-553B-C778D813032B}"/>
              </a:ext>
            </a:extLst>
          </p:cNvPr>
          <p:cNvCxnSpPr>
            <a:cxnSpLocks/>
          </p:cNvCxnSpPr>
          <p:nvPr/>
        </p:nvCxnSpPr>
        <p:spPr>
          <a:xfrm flipV="1">
            <a:off x="2805980" y="5071565"/>
            <a:ext cx="2720542" cy="4610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6E0F97-AB37-6B79-0F62-48A5D502606B}"/>
              </a:ext>
            </a:extLst>
          </p:cNvPr>
          <p:cNvCxnSpPr>
            <a:cxnSpLocks/>
          </p:cNvCxnSpPr>
          <p:nvPr/>
        </p:nvCxnSpPr>
        <p:spPr>
          <a:xfrm flipV="1">
            <a:off x="2862774" y="5081690"/>
            <a:ext cx="5327497" cy="7008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15020A-8D66-53A7-2379-CF0F2D0EA6A4}"/>
              </a:ext>
            </a:extLst>
          </p:cNvPr>
          <p:cNvCxnSpPr>
            <a:cxnSpLocks/>
          </p:cNvCxnSpPr>
          <p:nvPr/>
        </p:nvCxnSpPr>
        <p:spPr>
          <a:xfrm flipV="1">
            <a:off x="3304811" y="5847469"/>
            <a:ext cx="1483499" cy="185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83616E-4D80-8C0A-680A-609FE2DC5D6A}"/>
              </a:ext>
            </a:extLst>
          </p:cNvPr>
          <p:cNvCxnSpPr>
            <a:cxnSpLocks/>
          </p:cNvCxnSpPr>
          <p:nvPr/>
        </p:nvCxnSpPr>
        <p:spPr>
          <a:xfrm>
            <a:off x="3272244" y="6366198"/>
            <a:ext cx="12828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8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46305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Integrators and </a:t>
            </a:r>
            <a:r>
              <a:rPr lang="pt-BR" sz="4000" i="1" dirty="0"/>
              <a:t>Local Diabatization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24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1D6131-6A8F-8EBF-153A-0E1F5D7D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881" y="867685"/>
            <a:ext cx="5329191" cy="2997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D120F-14EE-2461-0A64-61F385369B36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C5CD5858-8575-77F8-78A7-D734224D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/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/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blipFill>
                <a:blip r:embed="rId5"/>
                <a:stretch>
                  <a:fillRect l="-944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/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Δt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/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/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However, the bases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may change their relative order (e.g. in trivial crossing situations) or acquire a spurious phase difference. </a:t>
                </a:r>
                <a:r>
                  <a:rPr lang="en-US" sz="2000" b="1" dirty="0">
                    <a:solidFill>
                      <a:srgbClr val="0000FF"/>
                    </a:solidFill>
                    <a:effectLst/>
                    <a:ea typeface="Times New Roman" panose="02020603050405020304" pitchFamily="18" charset="0"/>
                  </a:rPr>
                  <a:t>Consider this as the adiabatic dynamics (e.g. adiabatic charge transfer)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blipFill>
                <a:blip r:embed="rId8"/>
                <a:stretch>
                  <a:fillRect l="-419" t="-65766" b="-55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47743E-6A17-6444-5047-6DF3458F2DAD}"/>
              </a:ext>
            </a:extLst>
          </p:cNvPr>
          <p:cNvSpPr txBox="1"/>
          <p:nvPr/>
        </p:nvSpPr>
        <p:spPr>
          <a:xfrm>
            <a:off x="181872" y="902906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solve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57195-A658-2BCE-2C64-866B46770E4E}"/>
              </a:ext>
            </a:extLst>
          </p:cNvPr>
          <p:cNvSpPr txBox="1"/>
          <p:nvPr/>
        </p:nvSpPr>
        <p:spPr>
          <a:xfrm>
            <a:off x="171495" y="2529309"/>
            <a:ext cx="22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adiabatic basis: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84B91-057D-488D-C8C5-E9A1F1B67F31}"/>
              </a:ext>
            </a:extLst>
          </p:cNvPr>
          <p:cNvSpPr txBox="1"/>
          <p:nvPr/>
        </p:nvSpPr>
        <p:spPr>
          <a:xfrm>
            <a:off x="181872" y="378638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solution: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6D28B-DFE7-F4EC-DE38-7C6FB574066F}"/>
              </a:ext>
            </a:extLst>
          </p:cNvPr>
          <p:cNvSpPr txBox="1"/>
          <p:nvPr/>
        </p:nvSpPr>
        <p:spPr>
          <a:xfrm>
            <a:off x="227525" y="4902461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/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Consider the change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non-adiabatic dynamics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blipFill>
                <a:blip r:embed="rId9"/>
                <a:stretch>
                  <a:fillRect l="-295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28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BDDBDB-54BF-EF87-A8FC-E6298A85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56" y="1667234"/>
            <a:ext cx="8393361" cy="47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C53A3979-02A9-1B42-972B-1EE6F5A8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/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Arises because of finite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or due to inconsistency of energy and NAC (due to approximations)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blipFill>
                <a:blip r:embed="rId4"/>
                <a:stretch>
                  <a:fillRect l="-6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5C2071-5FE4-F6A0-848E-538AD5970E47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</p:spTree>
    <p:extLst>
      <p:ext uri="{BB962C8B-B14F-4D97-AF65-F5344CB8AC3E}">
        <p14:creationId xmlns:p14="http://schemas.microsoft.com/office/powerpoint/2010/main" val="2570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B13003-07BD-E416-AFE4-1812B9C9FB26}"/>
              </a:ext>
            </a:extLst>
          </p:cNvPr>
          <p:cNvSpPr/>
          <p:nvPr/>
        </p:nvSpPr>
        <p:spPr>
          <a:xfrm>
            <a:off x="4429338" y="5869858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/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ea typeface="Times New Roman" panose="02020603050405020304" pitchFamily="18" charset="0"/>
                  </a:rPr>
                  <a:t>Introduce the d</a:t>
                </a:r>
                <a:r>
                  <a:rPr lang="en-US" sz="1800" dirty="0">
                    <a:effectLst/>
                    <a:latin typeface="Times" panose="02020603050405020304" pitchFamily="18" charset="0"/>
                    <a:ea typeface="Times New Roman" panose="02020603050405020304" pitchFamily="18" charset="0"/>
                  </a:rPr>
                  <a:t>ynamically-consistent (local diabatic) basis,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idea: </a:t>
                </a:r>
                <a:r>
                  <a:rPr lang="en-US" dirty="0">
                    <a:solidFill>
                      <a:srgbClr val="FF0000"/>
                    </a:solidFill>
                  </a:rPr>
                  <a:t>these basis functions preserve their identity as much as possible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blipFill>
                <a:blip r:embed="rId2"/>
                <a:stretch>
                  <a:fillRect l="-515" t="-91964" b="-9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/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blipFill>
                <a:blip r:embed="rId3"/>
                <a:stretch>
                  <a:fillRect l="-2676"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/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blipFill>
                <a:blip r:embed="rId4"/>
                <a:stretch>
                  <a:fillRect l="-7034" t="-15373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/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the </a:t>
                </a:r>
                <a:r>
                  <a:rPr lang="en-US" b="1" dirty="0">
                    <a:solidFill>
                      <a:srgbClr val="0000FF"/>
                    </a:solidFill>
                  </a:rPr>
                  <a:t>basis re-projection</a:t>
                </a:r>
                <a:r>
                  <a:rPr lang="en-US" dirty="0"/>
                  <a:t>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 describes the adiabatic dynamics of the basis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blipFill>
                <a:blip r:embed="rId5"/>
                <a:stretch>
                  <a:fillRect l="-154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/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blipFill>
                <a:blip r:embed="rId6"/>
                <a:stretch>
                  <a:fillRect t="-491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/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B125675-DFC6-030D-9565-93EB3FABDE39}"/>
              </a:ext>
            </a:extLst>
          </p:cNvPr>
          <p:cNvSpPr txBox="1"/>
          <p:nvPr/>
        </p:nvSpPr>
        <p:spPr>
          <a:xfrm>
            <a:off x="7829459" y="2586865"/>
            <a:ext cx="4326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Granucci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G, Persico M, </a:t>
            </a:r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Toniolo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i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J. Chem. Phys.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2001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, 114, 10608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823A0-F2D9-DDCD-FD22-4CE41E8E8748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Local Diabatization (LD) Approach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33019-07D8-15EC-3DA1-71371EBD1603}"/>
              </a:ext>
            </a:extLst>
          </p:cNvPr>
          <p:cNvSpPr txBox="1"/>
          <p:nvPr/>
        </p:nvSpPr>
        <p:spPr>
          <a:xfrm>
            <a:off x="449945" y="3063258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wavefunction should stay invariant </a:t>
            </a:r>
            <a:r>
              <a:rPr lang="en-US" dirty="0" err="1"/>
              <a:t>w.r.t.</a:t>
            </a:r>
            <a:r>
              <a:rPr lang="en-US" dirty="0"/>
              <a:t> the choice of the basis: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2B71A-8E2A-69DB-9E41-1E2BD031FDA2}"/>
              </a:ext>
            </a:extLst>
          </p:cNvPr>
          <p:cNvSpPr txBox="1"/>
          <p:nvPr/>
        </p:nvSpPr>
        <p:spPr>
          <a:xfrm>
            <a:off x="7865807" y="1609166"/>
            <a:ext cx="43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Closely related to the one in the LD  of </a:t>
            </a:r>
            <a:r>
              <a:rPr lang="en-US" dirty="0" err="1"/>
              <a:t>Granucci</a:t>
            </a:r>
            <a:r>
              <a:rPr lang="en-US" dirty="0"/>
              <a:t>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/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/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/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5FCF3D6-6DA4-4C98-0E54-0395FEB63441}"/>
              </a:ext>
            </a:extLst>
          </p:cNvPr>
          <p:cNvSpPr txBox="1"/>
          <p:nvPr/>
        </p:nvSpPr>
        <p:spPr>
          <a:xfrm>
            <a:off x="457290" y="4572008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Time-overlap (transition density matrix):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020F8-F743-E7E7-220C-F688A056BED2}"/>
              </a:ext>
            </a:extLst>
          </p:cNvPr>
          <p:cNvSpPr txBox="1"/>
          <p:nvPr/>
        </p:nvSpPr>
        <p:spPr>
          <a:xfrm>
            <a:off x="457290" y="4243293"/>
            <a:ext cx="263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definitions above: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/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766B00E-14E9-33A2-79F1-B8B24E2C12EE}"/>
              </a:ext>
            </a:extLst>
          </p:cNvPr>
          <p:cNvSpPr txBox="1"/>
          <p:nvPr/>
        </p:nvSpPr>
        <p:spPr>
          <a:xfrm>
            <a:off x="457290" y="4968688"/>
            <a:ext cx="3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 for the re-projection matrix: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AD5700-CE94-F2E2-C2EB-512675F5A8B9}"/>
              </a:ext>
            </a:extLst>
          </p:cNvPr>
          <p:cNvSpPr txBox="1"/>
          <p:nvPr/>
        </p:nvSpPr>
        <p:spPr>
          <a:xfrm>
            <a:off x="7889612" y="5059977"/>
            <a:ext cx="426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this leads to fast accumulation of errors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43E4B3-D170-EEF0-E1EE-9726B3A9684B}"/>
              </a:ext>
            </a:extLst>
          </p:cNvPr>
          <p:cNvSpPr txBox="1"/>
          <p:nvPr/>
        </p:nvSpPr>
        <p:spPr>
          <a:xfrm>
            <a:off x="4409060" y="5425195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should not evolve the re-projection matrix globally, only locally: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81104-69F1-0F58-0D80-94CBA85A0CDE}"/>
              </a:ext>
            </a:extLst>
          </p:cNvPr>
          <p:cNvSpPr txBox="1"/>
          <p:nvPr/>
        </p:nvSpPr>
        <p:spPr>
          <a:xfrm>
            <a:off x="589935" y="6131015"/>
            <a:ext cx="313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assumption</a:t>
            </a:r>
          </a:p>
        </p:txBody>
      </p:sp>
      <p:pic>
        <p:nvPicPr>
          <p:cNvPr id="45" name="Picture 7" descr="Image result for ub logo">
            <a:extLst>
              <a:ext uri="{FF2B5EF4-FFF2-40B4-BE49-F238E27FC236}">
                <a16:creationId xmlns:a16="http://schemas.microsoft.com/office/drawing/2014/main" id="{C0394375-E417-3A5A-2970-F43D9F5F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28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Born-Oppenheimer Approximation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171769" y="5102939"/>
            <a:ext cx="816078" cy="37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40221" y="5866438"/>
            <a:ext cx="47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</a:t>
            </a:r>
            <a:r>
              <a:rPr lang="en-US" sz="1600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sz="1600" dirty="0"/>
              <a:t>Energy – is a function of these parameters: </a:t>
            </a:r>
            <a:r>
              <a:rPr lang="en-US" sz="1600" b="1" dirty="0">
                <a:solidFill>
                  <a:srgbClr val="0000FF"/>
                </a:solidFill>
              </a:rPr>
              <a:t>potential energy surface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760" y="6191909"/>
            <a:ext cx="503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the </a:t>
            </a:r>
            <a:r>
              <a:rPr lang="en-US" sz="1600" dirty="0">
                <a:solidFill>
                  <a:srgbClr val="FF0000"/>
                </a:solidFill>
              </a:rPr>
              <a:t>dynamical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variables</a:t>
            </a:r>
          </a:p>
          <a:p>
            <a:r>
              <a:rPr lang="en-US" sz="1600" dirty="0"/>
              <a:t>Energy - is a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  <a:blipFill>
                <a:blip r:embed="rId2"/>
                <a:stretch>
                  <a:fillRect t="-8955" r="-1496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5687953" y="1604444"/>
            <a:ext cx="1219825" cy="3198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4190" y="1890225"/>
            <a:ext cx="512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wavefunction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78827" y="1550514"/>
            <a:ext cx="722889" cy="3397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5574" y="1891762"/>
            <a:ext cx="50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 </a:t>
            </a:r>
            <a:r>
              <a:rPr lang="en-US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Born-Oppenheimer approximation</a:t>
                </a:r>
                <a:r>
                  <a:rPr lang="en-US" dirty="0"/>
                  <a:t>:  a general </a:t>
                </a:r>
                <a:r>
                  <a:rPr lang="en-US" b="1" dirty="0">
                    <a:solidFill>
                      <a:srgbClr val="008000"/>
                    </a:solidFill>
                  </a:rPr>
                  <a:t>time-scale separation </a:t>
                </a:r>
                <a:r>
                  <a:rPr lang="en-US" dirty="0"/>
                  <a:t>approximation = there are fast and slow degrees of freedom, in general. </a:t>
                </a:r>
                <a:r>
                  <a:rPr lang="en-US" b="1" dirty="0">
                    <a:solidFill>
                      <a:srgbClr val="FF0000"/>
                    </a:solidFill>
                  </a:rPr>
                  <a:t>Enables factorization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adiabatic approximation applied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electrons and nuclei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Nuclei are heavier than electrons, so nuclei are seeing by electrons as static entities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Electrons move in the field created by immobile nuclei and themselves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𝑛𝑢𝑐𝑙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</m:oMath>
                </a14:m>
                <a:r>
                  <a:rPr lang="en-US" dirty="0"/>
                  <a:t>, so treat nuclei classically, and electrons – quantum-mechanically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blipFill>
                <a:blip r:embed="rId4"/>
                <a:stretch>
                  <a:fillRect l="-619" t="-177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blipFill>
                <a:blip r:embed="rId6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18AA70CC-7E76-F885-1872-40EF4B64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E5B36-912D-E2EF-34A5-D6EE71CAC334}"/>
              </a:ext>
            </a:extLst>
          </p:cNvPr>
          <p:cNvSpPr txBox="1"/>
          <p:nvPr/>
        </p:nvSpPr>
        <p:spPr>
          <a:xfrm>
            <a:off x="1373793" y="5032638"/>
            <a:ext cx="887625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B558F-48A9-14F1-78BC-82B418C80C36}"/>
              </a:ext>
            </a:extLst>
          </p:cNvPr>
          <p:cNvSpPr txBox="1"/>
          <p:nvPr/>
        </p:nvSpPr>
        <p:spPr>
          <a:xfrm>
            <a:off x="6699699" y="5045551"/>
            <a:ext cx="116610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69F9F688-00E5-7A2E-68B5-05ED15F19248}"/>
              </a:ext>
            </a:extLst>
          </p:cNvPr>
          <p:cNvSpPr/>
          <p:nvPr/>
        </p:nvSpPr>
        <p:spPr>
          <a:xfrm>
            <a:off x="2375095" y="5526521"/>
            <a:ext cx="4969602" cy="618424"/>
          </a:xfrm>
          <a:prstGeom prst="curvedUpArrow">
            <a:avLst>
              <a:gd name="adj1" fmla="val 1248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B0EF9-A573-2D78-6D7D-13B7CA91752C}"/>
              </a:ext>
            </a:extLst>
          </p:cNvPr>
          <p:cNvSpPr txBox="1"/>
          <p:nvPr/>
        </p:nvSpPr>
        <p:spPr>
          <a:xfrm>
            <a:off x="4418856" y="5659693"/>
            <a:ext cx="19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BO approximation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A307F-A3AD-7BFB-2316-7CE6DABC248F}"/>
              </a:ext>
            </a:extLst>
          </p:cNvPr>
          <p:cNvCxnSpPr/>
          <p:nvPr/>
        </p:nvCxnSpPr>
        <p:spPr>
          <a:xfrm flipH="1" flipV="1">
            <a:off x="6695534" y="1096495"/>
            <a:ext cx="1416079" cy="339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68B5FF-8528-A517-BA19-22EE5B9ED25D}"/>
              </a:ext>
            </a:extLst>
          </p:cNvPr>
          <p:cNvSpPr txBox="1"/>
          <p:nvPr/>
        </p:nvSpPr>
        <p:spPr>
          <a:xfrm>
            <a:off x="8367252" y="1435510"/>
            <a:ext cx="367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  <a:r>
              <a:rPr lang="en-US" dirty="0" err="1"/>
              <a:t>el-el</a:t>
            </a:r>
            <a:r>
              <a:rPr lang="en-US" dirty="0"/>
              <a:t> and </a:t>
            </a:r>
            <a:r>
              <a:rPr lang="en-US" dirty="0" err="1"/>
              <a:t>el-nucl</a:t>
            </a:r>
            <a:r>
              <a:rPr lang="en-US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13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9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1D5FD77-2FC4-EEF4-4D54-CBB9E7B53F22}"/>
              </a:ext>
            </a:extLst>
          </p:cNvPr>
          <p:cNvSpPr/>
          <p:nvPr/>
        </p:nvSpPr>
        <p:spPr>
          <a:xfrm>
            <a:off x="4429338" y="5604386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/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blipFill>
                <a:blip r:embed="rId2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/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251299-931E-E0EF-3FC1-D85507EB8739}"/>
              </a:ext>
            </a:extLst>
          </p:cNvPr>
          <p:cNvSpPr txBox="1"/>
          <p:nvPr/>
        </p:nvSpPr>
        <p:spPr>
          <a:xfrm>
            <a:off x="462116" y="916711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this transformation will not preserve the wavefunction norm: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/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blipFill>
                <a:blip r:embed="rId4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/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≠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effectLst/>
                    <a:latin typeface="Times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blipFill>
                <a:blip r:embed="rId5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/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Normalize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blipFill>
                <a:blip r:embed="rId6"/>
                <a:stretch>
                  <a:fillRect l="-51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/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can be chosen as: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blipFill>
                <a:blip r:embed="rId7"/>
                <a:stretch>
                  <a:fillRect l="-72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/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836967"/>
                    </a:solidFill>
                  </a:rPr>
                  <a:t>So the normalized matrix is: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blipFill>
                <a:blip r:embed="rId8"/>
                <a:stretch>
                  <a:fillRect l="-6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4B568D-EC60-FB96-24E4-B60379E3C7FE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Lowdin</a:t>
            </a:r>
            <a:r>
              <a:rPr lang="en-US" sz="2800" b="1" dirty="0">
                <a:solidFill>
                  <a:srgbClr val="0070C0"/>
                </a:solidFill>
              </a:rPr>
              <a:t> normalization in the LD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93885-14C2-9957-EF5D-DC81BEA71124}"/>
              </a:ext>
            </a:extLst>
          </p:cNvPr>
          <p:cNvSpPr txBox="1"/>
          <p:nvPr/>
        </p:nvSpPr>
        <p:spPr>
          <a:xfrm>
            <a:off x="589935" y="5865543"/>
            <a:ext cx="328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with </a:t>
            </a:r>
            <a:r>
              <a:rPr lang="en-US" b="1" dirty="0" err="1">
                <a:solidFill>
                  <a:srgbClr val="FF0000"/>
                </a:solidFill>
              </a:rPr>
              <a:t>Lowdin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normalizaiton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F7958D1C-FFE1-66BA-4B3E-943BC25D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/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293656-23FD-3C3F-87E1-410DC87D330B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Back to Integrating the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/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/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/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blipFill>
                <a:blip r:embed="rId5"/>
                <a:stretch>
                  <a:fillRect t="-163218" b="-2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ADC45C-5037-BFB9-F5C4-B13BBAC8CF5A}"/>
              </a:ext>
            </a:extLst>
          </p:cNvPr>
          <p:cNvSpPr txBox="1"/>
          <p:nvPr/>
        </p:nvSpPr>
        <p:spPr>
          <a:xfrm>
            <a:off x="344129" y="3480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properties of the local-diabatic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/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blipFill>
                <a:blip r:embed="rId6"/>
                <a:stretch>
                  <a:fillRect l="-592" t="-28302" b="-49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/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8B1FBE5-CCB6-CF0B-6067-AA14A2B1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647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A8975A9-583D-14A0-A00E-A17433D86154}"/>
              </a:ext>
            </a:extLst>
          </p:cNvPr>
          <p:cNvSpPr/>
          <p:nvPr/>
        </p:nvSpPr>
        <p:spPr>
          <a:xfrm>
            <a:off x="2939845" y="5535561"/>
            <a:ext cx="8809703" cy="1127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ED144-0D34-EBB3-5AE1-539FAE0059B4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Working the Liouville’s space: propagation of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/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/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/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blipFill>
                <a:blip r:embed="rId4"/>
                <a:stretch>
                  <a:fillRect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/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/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4A224E-2D4B-C90C-7F6A-8BB4B16B02A4}"/>
              </a:ext>
            </a:extLst>
          </p:cNvPr>
          <p:cNvSpPr/>
          <p:nvPr/>
        </p:nvSpPr>
        <p:spPr>
          <a:xfrm>
            <a:off x="3765755" y="2625213"/>
            <a:ext cx="3706761" cy="294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D2F6726-A18C-2402-B92E-FC91DAD58997}"/>
              </a:ext>
            </a:extLst>
          </p:cNvPr>
          <p:cNvSpPr/>
          <p:nvPr/>
        </p:nvSpPr>
        <p:spPr>
          <a:xfrm>
            <a:off x="1514168" y="1641987"/>
            <a:ext cx="393290" cy="54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F0B3-1A76-75CA-2DE2-862D29454A5C}"/>
              </a:ext>
            </a:extLst>
          </p:cNvPr>
          <p:cNvSpPr txBox="1"/>
          <p:nvPr/>
        </p:nvSpPr>
        <p:spPr>
          <a:xfrm>
            <a:off x="8013292" y="1764700"/>
            <a:ext cx="28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Vectorized form of the QCLE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A783FA-7863-3178-EFB4-5E3FE2A86259}"/>
              </a:ext>
            </a:extLst>
          </p:cNvPr>
          <p:cNvCxnSpPr/>
          <p:nvPr/>
        </p:nvCxnSpPr>
        <p:spPr>
          <a:xfrm flipH="1" flipV="1">
            <a:off x="10373472" y="2938456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/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vector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blipFill>
                <a:blip r:embed="rId7"/>
                <a:stretch>
                  <a:fillRect t="-8197" r="-32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/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blipFill>
                <a:blip r:embed="rId8"/>
                <a:stretch>
                  <a:fillRect t="-10000" r="-25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A09C0-0882-67BC-D895-74E5B7930BC6}"/>
              </a:ext>
            </a:extLst>
          </p:cNvPr>
          <p:cNvCxnSpPr>
            <a:cxnSpLocks/>
          </p:cNvCxnSpPr>
          <p:nvPr/>
        </p:nvCxnSpPr>
        <p:spPr>
          <a:xfrm flipV="1">
            <a:off x="9191608" y="2878555"/>
            <a:ext cx="363327" cy="550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552AF5-C9CD-9B74-EA5D-F08E5B7D4A5B}"/>
              </a:ext>
            </a:extLst>
          </p:cNvPr>
          <p:cNvCxnSpPr/>
          <p:nvPr/>
        </p:nvCxnSpPr>
        <p:spPr>
          <a:xfrm flipH="1" flipV="1">
            <a:off x="1246237" y="2745910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/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blipFill>
                <a:blip r:embed="rId9"/>
                <a:stretch>
                  <a:fillRect t="-10000" r="-33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/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blipFill>
                <a:blip r:embed="rId10"/>
                <a:stretch>
                  <a:fillRect t="-317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/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/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F2A8FD1-46D3-F255-10A5-5CFC2CE942C9}"/>
              </a:ext>
            </a:extLst>
          </p:cNvPr>
          <p:cNvSpPr txBox="1"/>
          <p:nvPr/>
        </p:nvSpPr>
        <p:spPr>
          <a:xfrm>
            <a:off x="103778" y="4018796"/>
            <a:ext cx="108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“closed” quantum systems, there is a direct correspondence between wavefunction and density matrix, so: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A563F-323E-5D5E-FE28-F05F42B12970}"/>
              </a:ext>
            </a:extLst>
          </p:cNvPr>
          <p:cNvSpPr txBox="1"/>
          <p:nvPr/>
        </p:nvSpPr>
        <p:spPr>
          <a:xfrm>
            <a:off x="363794" y="5879690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final expression:</a:t>
            </a:r>
          </a:p>
        </p:txBody>
      </p:sp>
    </p:spTree>
    <p:extLst>
      <p:ext uri="{BB962C8B-B14F-4D97-AF65-F5344CB8AC3E}">
        <p14:creationId xmlns:p14="http://schemas.microsoft.com/office/powerpoint/2010/main" val="19541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Trajectory Surface Hopping (TSH) methods </a:t>
            </a:r>
          </a:p>
          <a:p>
            <a:pPr algn="ctr">
              <a:buNone/>
            </a:pPr>
            <a:r>
              <a:rPr lang="pt-BR" sz="4000" i="1" dirty="0"/>
              <a:t>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41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blipFill>
                <a:blip r:embed="rId2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Box 6"/>
          <p:cNvSpPr txBox="1">
            <a:spLocks noChangeArrowheads="1"/>
          </p:cNvSpPr>
          <p:nvPr/>
        </p:nvSpPr>
        <p:spPr bwMode="auto">
          <a:xfrm>
            <a:off x="1849199" y="2687848"/>
            <a:ext cx="19369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Non-adiabatic Couplings</a:t>
            </a:r>
          </a:p>
        </p:txBody>
      </p:sp>
      <p:sp>
        <p:nvSpPr>
          <p:cNvPr id="10249" name="TextBox 1"/>
          <p:cNvSpPr txBox="1">
            <a:spLocks noChangeArrowheads="1"/>
          </p:cNvSpPr>
          <p:nvPr/>
        </p:nvSpPr>
        <p:spPr bwMode="auto">
          <a:xfrm>
            <a:off x="1849199" y="974171"/>
            <a:ext cx="1615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Nuclear dynamics</a:t>
            </a:r>
            <a:endParaRPr lang="en-US" altLang="en-US" sz="1600" dirty="0"/>
          </a:p>
        </p:txBody>
      </p:sp>
      <p:sp>
        <p:nvSpPr>
          <p:cNvPr id="10252" name="TextBox 17"/>
          <p:cNvSpPr txBox="1">
            <a:spLocks noChangeArrowheads="1"/>
          </p:cNvSpPr>
          <p:nvPr/>
        </p:nvSpPr>
        <p:spPr bwMode="auto">
          <a:xfrm>
            <a:off x="2090867" y="621748"/>
            <a:ext cx="1374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Initialization</a:t>
            </a:r>
          </a:p>
        </p:txBody>
      </p:sp>
      <p:sp>
        <p:nvSpPr>
          <p:cNvPr id="10255" name="TextBox 22"/>
          <p:cNvSpPr txBox="1">
            <a:spLocks noChangeArrowheads="1"/>
          </p:cNvSpPr>
          <p:nvPr/>
        </p:nvSpPr>
        <p:spPr bwMode="auto">
          <a:xfrm>
            <a:off x="1689420" y="4937881"/>
            <a:ext cx="1961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Proposed Hops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2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5895584" y="137649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blipFill>
                <a:blip r:embed="rId7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793005" y="3465168"/>
            <a:ext cx="180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600" b="1" dirty="0">
                <a:solidFill>
                  <a:srgbClr val="008000"/>
                </a:solidFill>
              </a:rPr>
              <a:t>Electronic Dynamics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1657858" y="1754637"/>
            <a:ext cx="20064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Stationary adiabatic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  <a:blipFill>
                <a:blip r:embed="rId8"/>
                <a:stretch>
                  <a:fillRect t="-115842" r="-238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 rot="5400000">
            <a:off x="5911238" y="220809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894097" y="311394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911237" y="388447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1591609" y="4299377"/>
            <a:ext cx="23456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1</a:t>
            </a:r>
            <a:endParaRPr lang="en-US" altLang="en-US" sz="1600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1524001" y="5873516"/>
            <a:ext cx="22029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Accept Hops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9552" y="5114279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 as in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blipFill>
                <a:blip r:embed="rId9"/>
                <a:stretch>
                  <a:fillRect l="-593" r="-1780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948978" y="4366617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in SDM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5258" y="5739948"/>
            <a:ext cx="154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based on energy conservation 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227381" y="6393653"/>
            <a:ext cx="37269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Change of state/Velocity rescaling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8570" y="6444423"/>
            <a:ext cx="355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change active electronic state, rescale velocity</a:t>
            </a:r>
          </a:p>
        </p:txBody>
      </p:sp>
      <p:sp>
        <p:nvSpPr>
          <p:cNvPr id="42" name="Right Arrow 41"/>
          <p:cNvSpPr/>
          <p:nvPr/>
        </p:nvSpPr>
        <p:spPr>
          <a:xfrm rot="2042916">
            <a:off x="4731745" y="74382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>
            <a:off x="5894097" y="4589374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5894097" y="556273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5911236" y="602943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17" idx="3"/>
            <a:endCxn id="10" idx="3"/>
          </p:cNvCxnSpPr>
          <p:nvPr/>
        </p:nvCxnSpPr>
        <p:spPr>
          <a:xfrm flipH="1" flipV="1">
            <a:off x="6721212" y="1178889"/>
            <a:ext cx="1564122" cy="5419423"/>
          </a:xfrm>
          <a:prstGeom prst="bentConnector3">
            <a:avLst>
              <a:gd name="adj1" fmla="val -104060"/>
            </a:avLst>
          </a:prstGeom>
          <a:ln w="6350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y 38"/>
          <p:cNvSpPr/>
          <p:nvPr/>
        </p:nvSpPr>
        <p:spPr>
          <a:xfrm>
            <a:off x="9374405" y="3334040"/>
            <a:ext cx="1066800" cy="1016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454180" y="361961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NBRA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2264" y="2641557"/>
            <a:ext cx="4023070" cy="5196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125712" y="901626"/>
            <a:ext cx="1595501" cy="5196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7" descr="Image result for ub logo">
            <a:extLst>
              <a:ext uri="{FF2B5EF4-FFF2-40B4-BE49-F238E27FC236}">
                <a16:creationId xmlns:a16="http://schemas.microsoft.com/office/drawing/2014/main" id="{6AD1D605-0BFF-7F13-B816-56830140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AC807-D5DB-A5E2-29A5-1B1EB172AA4F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TSH in the nutshell</a:t>
            </a:r>
          </a:p>
        </p:txBody>
      </p:sp>
    </p:spTree>
    <p:extLst>
      <p:ext uri="{BB962C8B-B14F-4D97-AF65-F5344CB8AC3E}">
        <p14:creationId xmlns:p14="http://schemas.microsoft.com/office/powerpoint/2010/main" val="310407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2D3CBE-6064-F86A-C92E-42C5C0A3E6E5}"/>
              </a:ext>
            </a:extLst>
          </p:cNvPr>
          <p:cNvSpPr txBox="1"/>
          <p:nvPr/>
        </p:nvSpPr>
        <p:spPr>
          <a:xfrm>
            <a:off x="667529" y="1020885"/>
            <a:ext cx="28819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rep_tdse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ham_transform_method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rep_force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3807B-8347-27C7-4616-56ECCDD5B27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/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evolve electronic DOFs: 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;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3 -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blipFill>
                <a:blip r:embed="rId2"/>
                <a:stretch>
                  <a:fillRect l="-6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/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Ham: 0 – don’t; 1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 2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blipFill>
                <a:blip r:embed="rId3"/>
                <a:stretch>
                  <a:fillRect l="-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/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 via transformation : </a:t>
                </a:r>
              </a:p>
              <a:p>
                <a:r>
                  <a:rPr lang="en-US" dirty="0"/>
                  <a:t>0 – don’t; </a:t>
                </a:r>
              </a:p>
              <a:p>
                <a:r>
                  <a:rPr lang="en-US" dirty="0"/>
                  <a:t>1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3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blipFill>
                <a:blip r:embed="rId4"/>
                <a:stretch>
                  <a:fillRect l="-655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/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/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blipFill>
                <a:blip r:embed="rId6"/>
                <a:stretch>
                  <a:fillRect l="-1182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/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7E8A3C7-004A-BAF3-8770-EEF239BFF804}"/>
              </a:ext>
            </a:extLst>
          </p:cNvPr>
          <p:cNvSpPr txBox="1"/>
          <p:nvPr/>
        </p:nvSpPr>
        <p:spPr>
          <a:xfrm>
            <a:off x="3785419" y="6413810"/>
            <a:ext cx="654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– using only diabatic properties;        1 – using adiabatic properties</a:t>
            </a:r>
          </a:p>
        </p:txBody>
      </p:sp>
      <p:pic>
        <p:nvPicPr>
          <p:cNvPr id="20" name="Picture 7" descr="Image result for ub logo">
            <a:extLst>
              <a:ext uri="{FF2B5EF4-FFF2-40B4-BE49-F238E27FC236}">
                <a16:creationId xmlns:a16="http://schemas.microsoft.com/office/drawing/2014/main" id="{C9188644-C896-E3EA-BDE5-7224C1DF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0EDCD0-F796-5819-2472-8D38F35D0B3A}"/>
              </a:ext>
            </a:extLst>
          </p:cNvPr>
          <p:cNvCxnSpPr>
            <a:cxnSpLocks/>
          </p:cNvCxnSpPr>
          <p:nvPr/>
        </p:nvCxnSpPr>
        <p:spPr>
          <a:xfrm flipH="1">
            <a:off x="2428568" y="5583488"/>
            <a:ext cx="1317278" cy="4986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6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B5524-EBF4-75B7-DDEF-B68100DF0482}"/>
              </a:ext>
            </a:extLst>
          </p:cNvPr>
          <p:cNvSpPr txBox="1"/>
          <p:nvPr/>
        </p:nvSpPr>
        <p:spPr>
          <a:xfrm>
            <a:off x="348085" y="751344"/>
            <a:ext cx="34176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enforce_state_following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enforced_state_index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time_overlap_method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00887" y="2535364"/>
            <a:ext cx="7543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Wheather</a:t>
            </a:r>
            <a:r>
              <a:rPr lang="en-US" dirty="0"/>
              <a:t> we want to enforce nuclear dynamics to be on a given state, </a:t>
            </a:r>
            <a:r>
              <a:rPr lang="en-US" dirty="0" err="1"/>
              <a:t>regardlenss</a:t>
            </a:r>
            <a:r>
              <a:rPr lang="en-US" dirty="0"/>
              <a:t> of the TSH transitions:  0 - no [ default ]; 1 - yes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3244645" y="1835460"/>
            <a:ext cx="978235" cy="82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69345" y="3521333"/>
            <a:ext cx="8095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enforce the nuclear dynamics to be on a given state, what is the index of that state [any integer &gt;- 0, default = 0 ]</a:t>
            </a:r>
          </a:p>
          <a:p>
            <a:r>
              <a:rPr lang="en-US" dirty="0"/>
              <a:t> The default value of 0 enforces the nuclear dynamics to be on the ground state. </a:t>
            </a:r>
          </a:p>
        </p:txBody>
      </p:sp>
      <p:pic>
        <p:nvPicPr>
          <p:cNvPr id="15" name="Picture 7" descr="Image result for ub logo">
            <a:extLst>
              <a:ext uri="{FF2B5EF4-FFF2-40B4-BE49-F238E27FC236}">
                <a16:creationId xmlns:a16="http://schemas.microsoft.com/office/drawing/2014/main" id="{71477016-E0B8-00DD-A8EB-05A4C355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/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blipFill>
                <a:blip r:embed="rId3"/>
                <a:stretch>
                  <a:fillRect l="-1331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2D40AE-BC95-18FE-B152-3FB5634DC8DD}"/>
              </a:ext>
            </a:extLst>
          </p:cNvPr>
          <p:cNvCxnSpPr>
            <a:cxnSpLocks/>
          </p:cNvCxnSpPr>
          <p:nvPr/>
        </p:nvCxnSpPr>
        <p:spPr>
          <a:xfrm flipH="1">
            <a:off x="3244645" y="3193816"/>
            <a:ext cx="6007510" cy="4788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/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get the time-overlaps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the dynamics.</a:t>
                </a:r>
              </a:p>
              <a:p>
                <a:r>
                  <a:rPr lang="en-US" dirty="0"/>
                  <a:t>0 - based on the wavefunctions (the Hamiltonian shall have the </a:t>
                </a:r>
                <a:r>
                  <a:rPr lang="en-US" dirty="0" err="1"/>
                  <a:t>basis_transform</a:t>
                </a:r>
                <a:r>
                  <a:rPr lang="en-US" dirty="0"/>
                  <a:t> variables updated)  [ default 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1 -  based on external calculations (the Hamiltonian shall have the </a:t>
                </a:r>
                <a:r>
                  <a:rPr lang="en-US" dirty="0" err="1"/>
                  <a:t>time_overlap_adi</a:t>
                </a:r>
                <a:r>
                  <a:rPr lang="en-US" dirty="0"/>
                  <a:t> member updated) - use for NBRA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blipFill>
                <a:blip r:embed="rId4"/>
                <a:stretch>
                  <a:fillRect l="-561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82D9E-5C27-E02F-06C2-9BCFB64A2DF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</p:spTree>
    <p:extLst>
      <p:ext uri="{BB962C8B-B14F-4D97-AF65-F5344CB8AC3E}">
        <p14:creationId xmlns:p14="http://schemas.microsoft.com/office/powerpoint/2010/main" val="3791389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E152CE-07BE-E0F8-D893-2EB1DCF96401}"/>
              </a:ext>
            </a:extLst>
          </p:cNvPr>
          <p:cNvSpPr txBox="1"/>
          <p:nvPr/>
        </p:nvSpPr>
        <p:spPr>
          <a:xfrm>
            <a:off x="367749" y="526980"/>
            <a:ext cx="341767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nac_algo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hvib_update_method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NACs and vibronic Hamiltonian before electronic TD-SE propagation.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don't update them (e.g. for simplest NAC)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update according to changed momentum and existing  derivative couplings [ default 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2: update according to time-overlaps (only time-derivative NACs)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  <a:blipFill>
                <a:blip r:embed="rId2"/>
                <a:stretch>
                  <a:fillRect l="-628" t="-2076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076584" y="2743200"/>
            <a:ext cx="1372294" cy="4865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EE27A08A-5D22-106B-0DF7-D50D2C79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/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compute time-derivative NACs (if </a:t>
                </a:r>
                <a:r>
                  <a:rPr lang="en-US" dirty="0" err="1"/>
                  <a:t>nac_update_method</a:t>
                </a:r>
                <a:r>
                  <a:rPr lang="en-US" dirty="0"/>
                  <a:t>==2)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(-1): don’t update, e.g. we use NACs from somewhere else [ default ]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use HST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use NPI of Meek and Levine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blipFill>
                <a:blip r:embed="rId4"/>
                <a:stretch>
                  <a:fillRect l="-781" t="-2597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1E0EF65-2EB8-EF9D-D21C-9DCE1AF1277A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30C83-3B81-C7A1-9E59-1207D0C2D8C7}"/>
              </a:ext>
            </a:extLst>
          </p:cNvPr>
          <p:cNvSpPr txBox="1"/>
          <p:nvPr/>
        </p:nvSpPr>
        <p:spPr>
          <a:xfrm>
            <a:off x="8237346" y="4045824"/>
            <a:ext cx="4296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Meek, G. A.; Levine, B. G. </a:t>
            </a:r>
            <a:r>
              <a:rPr lang="en-US" sz="1200" i="1" dirty="0">
                <a:effectLst/>
              </a:rPr>
              <a:t>J. Phys. Chem. Lett.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2014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5</a:t>
            </a:r>
            <a:r>
              <a:rPr lang="en-US" sz="1200" dirty="0">
                <a:effectLst/>
              </a:rPr>
              <a:t>, 2351. </a:t>
            </a:r>
            <a:r>
              <a:rPr lang="en-US" sz="1200" dirty="0">
                <a:effectLst/>
                <a:hlinkClick r:id="rId5"/>
              </a:rPr>
              <a:t>https://doi.org/10.1021/jz5009449</a:t>
            </a:r>
            <a:r>
              <a:rPr lang="en-US" sz="1200" dirty="0"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/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- 0: don't update them (e.g. if it is read externally)</a:t>
                </a:r>
              </a:p>
              <a:p>
                <a:r>
                  <a:rPr lang="en-US" dirty="0"/>
                  <a:t>- 1: update according to regular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blipFill>
                <a:blip r:embed="rId6"/>
                <a:stretch>
                  <a:fillRect l="-765" t="-2548" b="-7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/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/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7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929" y="1092739"/>
            <a:ext cx="53190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tsh_method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      - [-1]: adiabatic dynamics, no hops [ default ]</a:t>
            </a:r>
          </a:p>
          <a:p>
            <a:r>
              <a:rPr lang="en-US" dirty="0"/>
              <a:t>      - 0: Fewest Switches Surface Hopping (FSSH)</a:t>
            </a:r>
          </a:p>
          <a:p>
            <a:r>
              <a:rPr lang="en-US" dirty="0"/>
              <a:t>      - 1: Global Flux Surface Hopping (GFSH)</a:t>
            </a:r>
          </a:p>
          <a:p>
            <a:r>
              <a:rPr lang="en-US" dirty="0"/>
              <a:t>      - 2: Markov-State Surface Hopping (MSSH)</a:t>
            </a:r>
          </a:p>
          <a:p>
            <a:r>
              <a:rPr lang="en-US" dirty="0"/>
              <a:t>      - 3: Landau-Zener (LZ) options</a:t>
            </a:r>
          </a:p>
          <a:p>
            <a:r>
              <a:rPr lang="en-US" dirty="0"/>
              <a:t>      - 4: Zhu-Nakamura (ZN) options</a:t>
            </a:r>
          </a:p>
          <a:p>
            <a:r>
              <a:rPr lang="en-US" dirty="0"/>
              <a:t>      - 5: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647014" y="1787758"/>
            <a:ext cx="3563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52344" y="3148355"/>
            <a:ext cx="4879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Wang, L.; Trivedi, D.;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JCTC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2014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10, 3598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852100" y="4278665"/>
            <a:ext cx="4779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V.; Trivedi, D.; Wang, L.;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Phys. Soc. </a:t>
            </a:r>
            <a:r>
              <a:rPr lang="en-US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Jpn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2015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84, 094002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861155" y="1477617"/>
            <a:ext cx="1234845" cy="60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630994" y="2393890"/>
            <a:ext cx="1620719" cy="4605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13" idx="1"/>
          </p:cNvCxnSpPr>
          <p:nvPr/>
        </p:nvCxnSpPr>
        <p:spPr>
          <a:xfrm>
            <a:off x="4630994" y="2694858"/>
            <a:ext cx="1856307" cy="1296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39110634-7B2C-2515-448A-50DC85BE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55F36-0116-B2E1-BB47-C515A0E1661F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Proposal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/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𝐿𝑍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/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𝐿𝑍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  <m: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95749A-A005-B5DA-8606-4C56CFE56261}"/>
              </a:ext>
            </a:extLst>
          </p:cNvPr>
          <p:cNvCxnSpPr>
            <a:cxnSpLocks/>
          </p:cNvCxnSpPr>
          <p:nvPr/>
        </p:nvCxnSpPr>
        <p:spPr>
          <a:xfrm>
            <a:off x="3515615" y="2920305"/>
            <a:ext cx="3586910" cy="22081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/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𝑠𝑖𝑔𝑛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ra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/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24FD0-8190-6915-243A-524E81271CD0}"/>
              </a:ext>
            </a:extLst>
          </p:cNvPr>
          <p:cNvCxnSpPr>
            <a:cxnSpLocks/>
          </p:cNvCxnSpPr>
          <p:nvPr/>
        </p:nvCxnSpPr>
        <p:spPr>
          <a:xfrm>
            <a:off x="2246894" y="3363417"/>
            <a:ext cx="289576" cy="6942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/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>
                        <m:f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/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/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614A26-2E0C-5359-70BC-79D400E37F82}"/>
              </a:ext>
            </a:extLst>
          </p:cNvPr>
          <p:cNvSpPr txBox="1"/>
          <p:nvPr/>
        </p:nvSpPr>
        <p:spPr>
          <a:xfrm>
            <a:off x="422787" y="6262228"/>
            <a:ext cx="256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version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E08EB16-BF67-48B7-A570-0E75436AF688}"/>
              </a:ext>
            </a:extLst>
          </p:cNvPr>
          <p:cNvSpPr/>
          <p:nvPr/>
        </p:nvSpPr>
        <p:spPr>
          <a:xfrm>
            <a:off x="2970608" y="5773900"/>
            <a:ext cx="325366" cy="1088036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3" idx="2"/>
            <a:endCxn id="12" idx="0"/>
          </p:cNvCxnSpPr>
          <p:nvPr/>
        </p:nvCxnSpPr>
        <p:spPr>
          <a:xfrm>
            <a:off x="4904307" y="4115589"/>
            <a:ext cx="0" cy="43660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3"/>
            <a:endCxn id="29" idx="1"/>
          </p:cNvCxnSpPr>
          <p:nvPr/>
        </p:nvCxnSpPr>
        <p:spPr>
          <a:xfrm>
            <a:off x="5847890" y="3672982"/>
            <a:ext cx="1493250" cy="3419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5784" y="32303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5" y="515562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/>
              <p:cNvSpPr/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 a single </a:t>
                </a:r>
                <a:r>
                  <a:rPr lang="en-US" dirty="0" err="1"/>
                  <a:t>decohered</a:t>
                </a:r>
                <a:r>
                  <a:rPr lang="en-US" dirty="0"/>
                  <a:t> state,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our of the set randomly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don’t change the variables for other states</a:t>
                </a:r>
              </a:p>
            </p:txBody>
          </p:sp>
        </mc:Choice>
        <mc:Fallback xmlns="">
          <p:sp>
            <p:nvSpPr>
              <p:cNvPr id="12" name="Flowchart: Proces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  <a:blipFill>
                <a:blip r:embed="rId2"/>
                <a:stretch>
                  <a:fillRect l="-483" b="-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Process 15"/>
              <p:cNvSpPr/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set of “</a:t>
                </a:r>
                <a:r>
                  <a:rPr lang="en-US" dirty="0" err="1"/>
                  <a:t>decohering</a:t>
                </a:r>
                <a:r>
                  <a:rPr lang="en-US" dirty="0"/>
                  <a:t>” states: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For all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coherence interval for this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add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Flowchart: Process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  <a:blipFill>
                <a:blip r:embed="rId3"/>
                <a:stretch>
                  <a:fillRect t="-4061" b="-3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Process 18"/>
              <p:cNvSpPr/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“coherence time” for each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Flowchart: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  <a:blipFill>
                <a:blip r:embed="rId4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Flowchart: Decision 22"/>
              <p:cNvSpPr/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Flowchart: Decisio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Process 25"/>
              <p:cNvSpPr/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Advance “coherence time”: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Process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19" idx="2"/>
            <a:endCxn id="16" idx="0"/>
          </p:cNvCxnSpPr>
          <p:nvPr/>
        </p:nvCxnSpPr>
        <p:spPr>
          <a:xfrm>
            <a:off x="4904309" y="741979"/>
            <a:ext cx="1" cy="77129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lowchart: Process 28"/>
              <p:cNvSpPr/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Continue coherent evolution: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𝑖𝐻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Flowchart: Process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  <a:blipFill>
                <a:blip r:embed="rId7"/>
                <a:stretch>
                  <a:fillRect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26" idx="1"/>
            <a:endCxn id="16" idx="0"/>
          </p:cNvCxnSpPr>
          <p:nvPr/>
        </p:nvCxnSpPr>
        <p:spPr>
          <a:xfrm flipH="1">
            <a:off x="4904310" y="1011226"/>
            <a:ext cx="2833650" cy="50204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2"/>
            <a:endCxn id="23" idx="0"/>
          </p:cNvCxnSpPr>
          <p:nvPr/>
        </p:nvCxnSpPr>
        <p:spPr>
          <a:xfrm flipH="1">
            <a:off x="4904307" y="2700936"/>
            <a:ext cx="2" cy="5294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57944" y="404815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Decision 54"/>
              <p:cNvSpPr/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55" name="Flowchart: Decision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  <a:blipFill>
                <a:blip r:embed="rId8"/>
                <a:stretch>
                  <a:fillRect t="-4027"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2853660" y="6403451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74068" y="5960842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58" name="Straight Arrow Connector 57"/>
          <p:cNvCxnSpPr>
            <a:stCxn id="55" idx="3"/>
          </p:cNvCxnSpPr>
          <p:nvPr/>
        </p:nvCxnSpPr>
        <p:spPr>
          <a:xfrm>
            <a:off x="5847890" y="6403451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94072" y="596756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p:cxnSp>
        <p:nvCxnSpPr>
          <p:cNvPr id="60" name="Straight Arrow Connector 59"/>
          <p:cNvCxnSpPr>
            <a:stCxn id="12" idx="2"/>
            <a:endCxn id="55" idx="0"/>
          </p:cNvCxnSpPr>
          <p:nvPr/>
        </p:nvCxnSpPr>
        <p:spPr>
          <a:xfrm>
            <a:off x="4904307" y="5524960"/>
            <a:ext cx="0" cy="43588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4" idx="0"/>
            <a:endCxn id="29" idx="2"/>
          </p:cNvCxnSpPr>
          <p:nvPr/>
        </p:nvCxnSpPr>
        <p:spPr>
          <a:xfrm flipH="1" flipV="1">
            <a:off x="8960423" y="4152426"/>
            <a:ext cx="253292" cy="18084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98250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22692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cxnSp>
        <p:nvCxnSpPr>
          <p:cNvPr id="71" name="Straight Arrow Connector 70"/>
          <p:cNvCxnSpPr>
            <a:stCxn id="29" idx="0"/>
            <a:endCxn id="26" idx="2"/>
          </p:cNvCxnSpPr>
          <p:nvPr/>
        </p:nvCxnSpPr>
        <p:spPr>
          <a:xfrm flipV="1">
            <a:off x="8960423" y="1393726"/>
            <a:ext cx="13957" cy="186820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255541" y="5960842"/>
            <a:ext cx="1916349" cy="780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 scheme in panel (b)</a:t>
            </a:r>
          </a:p>
        </p:txBody>
      </p:sp>
      <p:sp>
        <p:nvSpPr>
          <p:cNvPr id="2" name="Rectangle 1"/>
          <p:cNvSpPr/>
          <p:nvPr/>
        </p:nvSpPr>
        <p:spPr>
          <a:xfrm>
            <a:off x="289431" y="2955515"/>
            <a:ext cx="3692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dish_decoherence_event_option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0 – direct compare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1 -Poisson</a:t>
            </a:r>
          </a:p>
        </p:txBody>
      </p:sp>
      <p:pic>
        <p:nvPicPr>
          <p:cNvPr id="30" name="Picture 7" descr="Image result for ub logo">
            <a:extLst>
              <a:ext uri="{FF2B5EF4-FFF2-40B4-BE49-F238E27FC236}">
                <a16:creationId xmlns:a16="http://schemas.microsoft.com/office/drawing/2014/main" id="{619963CA-DC79-355A-1E9D-897600F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86DCE-77B5-FCD7-C07A-FA34A053A68B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94781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(PES)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3032837"/>
            <a:ext cx="4763648" cy="290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742406"/>
            <a:ext cx="3200732" cy="305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0762" y="6031796"/>
            <a:ext cx="61800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https://www.google.com/url?sa=i&amp;url=http%3A%2F%2Fwwwuser.gwdg.de%2F~ggroenh%2Fresearch.html&amp;psig=AOvVaw3JUnkD5y1MiNgWew9eCb6c&amp;ust=1588191360500000&amp;source=images&amp;cd=vfe&amp;ved=0CAIQjRxqFwoTCJj3nob4i-kCFQAAAAAdAAAAABAa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97" y="6031796"/>
            <a:ext cx="5810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s%3A%2F%2Fcommons.wikimedia.org%2Fwiki%2FFile%3APotential_Energy_Surface_and_Corresponding_Reaction_Coordinate_Diagram.png&amp;psig=AOvVaw3JUnkD5y1MiNgWew9eCb6c&amp;ust=1588191360500000&amp;source=images&amp;cd=vfe&amp;ved=0CAIQjRxqFwoTCJj3nob4i-kCFQAAAAAdAAAAA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23959" y="1432696"/>
            <a:ext cx="8088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of a given state as a function of nuclear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Multidimensional, but one is often interested in lower-dimensional cuts (profiles)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 minima, maxima, barriers, saddle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coordinate – a collective transformation of all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only as a consequence of the BO approximation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8C66477-3F1B-04F5-ECB5-B05517A1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Decision 12"/>
              <p:cNvSpPr/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13" name="Flowchart: Decisio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  <a:blipFill>
                <a:blip r:embed="rId2"/>
                <a:stretch>
                  <a:fillRect t="-4027" b="-11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3" idx="1"/>
            <a:endCxn id="47" idx="0"/>
          </p:cNvCxnSpPr>
          <p:nvPr/>
        </p:nvCxnSpPr>
        <p:spPr>
          <a:xfrm flipH="1">
            <a:off x="3938542" y="523054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24493" y="152339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20" name="Straight Arrow Connector 19"/>
          <p:cNvCxnSpPr>
            <a:stCxn id="13" idx="3"/>
            <a:endCxn id="26" idx="0"/>
          </p:cNvCxnSpPr>
          <p:nvPr/>
        </p:nvCxnSpPr>
        <p:spPr>
          <a:xfrm>
            <a:off x="6932772" y="523054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1852" y="11708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Decision 25"/>
              <p:cNvSpPr/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Decisio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6" idx="1"/>
            <a:endCxn id="61" idx="0"/>
          </p:cNvCxnSpPr>
          <p:nvPr/>
        </p:nvCxnSpPr>
        <p:spPr>
          <a:xfrm flipH="1">
            <a:off x="7292504" y="1198734"/>
            <a:ext cx="50771" cy="56246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44049" y="11066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(2.2)</a:t>
            </a:r>
          </a:p>
        </p:txBody>
      </p:sp>
      <p:cxnSp>
        <p:nvCxnSpPr>
          <p:cNvPr id="29" name="Straight Arrow Connector 28"/>
          <p:cNvCxnSpPr>
            <a:stCxn id="26" idx="3"/>
            <a:endCxn id="40" idx="0"/>
          </p:cNvCxnSpPr>
          <p:nvPr/>
        </p:nvCxnSpPr>
        <p:spPr>
          <a:xfrm>
            <a:off x="9456425" y="1198734"/>
            <a:ext cx="142316" cy="47807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46616" y="1133921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lowchart: Decision 46"/>
              <p:cNvSpPr/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Flowchart: Decision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stCxn id="47" idx="1"/>
            <a:endCxn id="36" idx="0"/>
          </p:cNvCxnSpPr>
          <p:nvPr/>
        </p:nvCxnSpPr>
        <p:spPr>
          <a:xfrm flipH="1">
            <a:off x="2792933" y="1211732"/>
            <a:ext cx="89032" cy="56474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83977" y="1138422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(1.1)</a:t>
            </a:r>
          </a:p>
        </p:txBody>
      </p:sp>
      <p:cxnSp>
        <p:nvCxnSpPr>
          <p:cNvPr id="51" name="Straight Arrow Connector 50"/>
          <p:cNvCxnSpPr>
            <a:stCxn id="47" idx="3"/>
            <a:endCxn id="42" idx="0"/>
          </p:cNvCxnSpPr>
          <p:nvPr/>
        </p:nvCxnSpPr>
        <p:spPr>
          <a:xfrm>
            <a:off x="4995116" y="1211732"/>
            <a:ext cx="12146" cy="54946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61697" y="120067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lowchart: Process 35"/>
              <p:cNvSpPr/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Collapse onto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14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Stay on the active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Exit</a:t>
                </a:r>
              </a:p>
            </p:txBody>
          </p:sp>
        </mc:Choice>
        <mc:Fallback xmlns="">
          <p:sp>
            <p:nvSpPr>
              <p:cNvPr id="36" name="Flowchart: Process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  <a:blipFill>
                <a:blip r:embed="rId5"/>
                <a:stretch>
                  <a:fillRect t="-6294" b="-12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lowchart: Process 39"/>
              <p:cNvSpPr/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40" name="Flowchart: Process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  <a:blipFill>
                <a:blip r:embed="rId6"/>
                <a:stretch>
                  <a:fillRect t="-7609" b="-1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lowchart: Process 41"/>
              <p:cNvSpPr/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𝑎𝑙𝑙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/{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becomes a set of proposed states</a:t>
                </a:r>
              </a:p>
            </p:txBody>
          </p:sp>
        </mc:Choice>
        <mc:Fallback xmlns="">
          <p:sp>
            <p:nvSpPr>
              <p:cNvPr id="42" name="Flowchart: Process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  <a:blipFill>
                <a:blip r:embed="rId7"/>
                <a:stretch>
                  <a:fillRect l="-660" t="-2273" r="-2640" b="-18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lowchart: Process 45"/>
              <p:cNvSpPr/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randomly with prob.~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Mark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a proposed hop</a:t>
                </a:r>
              </a:p>
            </p:txBody>
          </p:sp>
        </mc:Choice>
        <mc:Fallback xmlns="">
          <p:sp>
            <p:nvSpPr>
              <p:cNvPr id="46" name="Flowchart: Process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  <a:blipFill>
                <a:blip r:embed="rId8"/>
                <a:stretch>
                  <a:fillRect t="-1980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lowchart: Decision 52"/>
          <p:cNvSpPr/>
          <p:nvPr/>
        </p:nvSpPr>
        <p:spPr>
          <a:xfrm>
            <a:off x="7616344" y="3062242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54" name="Straight Arrow Connector 53"/>
          <p:cNvCxnSpPr>
            <a:stCxn id="53" idx="1"/>
            <a:endCxn id="55" idx="0"/>
          </p:cNvCxnSpPr>
          <p:nvPr/>
        </p:nvCxnSpPr>
        <p:spPr>
          <a:xfrm>
            <a:off x="7616344" y="3504850"/>
            <a:ext cx="1208479" cy="154314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Process 54"/>
              <p:cNvSpPr/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Collapse onto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55" name="Flowchart: Process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  <a:blipFill>
                <a:blip r:embed="rId9"/>
                <a:stretch>
                  <a:fillRect t="-5851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3" idx="3"/>
            <a:endCxn id="64" idx="0"/>
          </p:cNvCxnSpPr>
          <p:nvPr/>
        </p:nvCxnSpPr>
        <p:spPr>
          <a:xfrm flipH="1">
            <a:off x="9418610" y="3504851"/>
            <a:ext cx="310884" cy="69413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Process 56"/>
              <p:cNvSpPr/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Exclude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Flowchart: Process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  <a:blipFill>
                <a:blip r:embed="rId10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Decision 57"/>
              <p:cNvSpPr/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8" name="Flowchart: Decision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/>
          <p:cNvCxnSpPr>
            <a:stCxn id="57" idx="3"/>
            <a:endCxn id="58" idx="3"/>
          </p:cNvCxnSpPr>
          <p:nvPr/>
        </p:nvCxnSpPr>
        <p:spPr>
          <a:xfrm flipH="1" flipV="1">
            <a:off x="5696419" y="3345732"/>
            <a:ext cx="1306273" cy="3219333"/>
          </a:xfrm>
          <a:prstGeom prst="bentConnector3">
            <a:avLst>
              <a:gd name="adj1" fmla="val -17500"/>
            </a:avLst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Flowchart: Process 60"/>
              <p:cNvSpPr/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becomes a proposed state</a:t>
                </a:r>
              </a:p>
            </p:txBody>
          </p:sp>
        </mc:Choice>
        <mc:Fallback xmlns="">
          <p:sp>
            <p:nvSpPr>
              <p:cNvPr id="61" name="Flowchart: Process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61" idx="2"/>
            <a:endCxn id="53" idx="0"/>
          </p:cNvCxnSpPr>
          <p:nvPr/>
        </p:nvCxnSpPr>
        <p:spPr>
          <a:xfrm>
            <a:off x="7292503" y="2553343"/>
            <a:ext cx="1380416" cy="50889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329160" y="4465783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(2.1.1)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598740" y="361281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(2.1.2)</a:t>
            </a:r>
          </a:p>
        </p:txBody>
      </p:sp>
      <p:sp>
        <p:nvSpPr>
          <p:cNvPr id="64" name="Flowchart: Process 63"/>
          <p:cNvSpPr/>
          <p:nvPr/>
        </p:nvSpPr>
        <p:spPr>
          <a:xfrm>
            <a:off x="8670779" y="4198983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cxnSp>
        <p:nvCxnSpPr>
          <p:cNvPr id="67" name="Straight Arrow Connector 66"/>
          <p:cNvCxnSpPr>
            <a:stCxn id="58" idx="1"/>
            <a:endCxn id="69" idx="3"/>
          </p:cNvCxnSpPr>
          <p:nvPr/>
        </p:nvCxnSpPr>
        <p:spPr>
          <a:xfrm flipH="1">
            <a:off x="3095421" y="3345731"/>
            <a:ext cx="487847" cy="512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46" idx="0"/>
          </p:cNvCxnSpPr>
          <p:nvPr/>
        </p:nvCxnSpPr>
        <p:spPr>
          <a:xfrm flipH="1">
            <a:off x="4306435" y="3788340"/>
            <a:ext cx="333409" cy="3733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Process 68"/>
          <p:cNvSpPr/>
          <p:nvPr/>
        </p:nvSpPr>
        <p:spPr>
          <a:xfrm>
            <a:off x="1599758" y="3077007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55618" y="2780499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(1.2.1)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854102" y="368090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(1.2.2)</a:t>
            </a:r>
          </a:p>
        </p:txBody>
      </p:sp>
      <p:sp>
        <p:nvSpPr>
          <p:cNvPr id="78" name="Flowchart: Decision 77"/>
          <p:cNvSpPr/>
          <p:nvPr/>
        </p:nvSpPr>
        <p:spPr>
          <a:xfrm>
            <a:off x="3733438" y="5072708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79" name="Straight Arrow Connector 78"/>
          <p:cNvCxnSpPr>
            <a:stCxn id="78" idx="1"/>
            <a:endCxn id="81" idx="0"/>
          </p:cNvCxnSpPr>
          <p:nvPr/>
        </p:nvCxnSpPr>
        <p:spPr>
          <a:xfrm flipH="1">
            <a:off x="2971565" y="5515316"/>
            <a:ext cx="761872" cy="21642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173638" y="5143435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Flowchart: Process 80"/>
              <p:cNvSpPr/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81" name="Flowchart: Process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  <a:blipFill>
                <a:blip r:embed="rId13"/>
                <a:stretch>
                  <a:fillRect t="-8523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stCxn id="78" idx="3"/>
            <a:endCxn id="57" idx="0"/>
          </p:cNvCxnSpPr>
          <p:nvPr/>
        </p:nvCxnSpPr>
        <p:spPr>
          <a:xfrm flipH="1">
            <a:off x="5821268" y="5515317"/>
            <a:ext cx="25321" cy="86311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2695" y="574621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(1.2.2.2)</a:t>
            </a:r>
          </a:p>
        </p:txBody>
      </p:sp>
      <p:cxnSp>
        <p:nvCxnSpPr>
          <p:cNvPr id="84" name="Straight Arrow Connector 83"/>
          <p:cNvCxnSpPr>
            <a:stCxn id="46" idx="2"/>
            <a:endCxn id="78" idx="0"/>
          </p:cNvCxnSpPr>
          <p:nvPr/>
        </p:nvCxnSpPr>
        <p:spPr>
          <a:xfrm>
            <a:off x="4306435" y="4770099"/>
            <a:ext cx="483579" cy="30260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2"/>
            <a:endCxn id="58" idx="0"/>
          </p:cNvCxnSpPr>
          <p:nvPr/>
        </p:nvCxnSpPr>
        <p:spPr>
          <a:xfrm flipH="1">
            <a:off x="4639844" y="2553344"/>
            <a:ext cx="367419" cy="34977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7" descr="Image result for ub logo">
            <a:extLst>
              <a:ext uri="{FF2B5EF4-FFF2-40B4-BE49-F238E27FC236}">
                <a16:creationId xmlns:a16="http://schemas.microsoft.com/office/drawing/2014/main" id="{B9477651-37FE-E113-1394-0D466E2B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21CF2-7B6C-20EB-23DD-4276C2CC5D45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864613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31" y="1088035"/>
            <a:ext cx="935903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hop_acceptance_algo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sz="1600" dirty="0"/>
              <a:t>Options:</a:t>
            </a:r>
          </a:p>
          <a:p>
            <a:r>
              <a:rPr lang="en-US" sz="1600" dirty="0"/>
              <a:t>      - 0: accept all proposed hops  [ default ]</a:t>
            </a:r>
          </a:p>
          <a:p>
            <a:endParaRPr lang="en-US" sz="1600" dirty="0"/>
          </a:p>
          <a:p>
            <a:r>
              <a:rPr lang="en-US" sz="1600" dirty="0"/>
              <a:t>      - 10: based on adiabatic energy - accept only those hops that can obey the energy conservation with </a:t>
            </a:r>
          </a:p>
          <a:p>
            <a:r>
              <a:rPr lang="en-US" sz="1600" dirty="0"/>
              <a:t>            adiabatic potential energies</a:t>
            </a:r>
          </a:p>
          <a:p>
            <a:r>
              <a:rPr lang="en-US" sz="1600" dirty="0"/>
              <a:t>      - 11: based on diabatic energy - same as 10, but we use diabatic potential energies</a:t>
            </a:r>
          </a:p>
          <a:p>
            <a:endParaRPr lang="en-US" sz="1600" dirty="0"/>
          </a:p>
          <a:p>
            <a:r>
              <a:rPr lang="en-US" sz="1600" dirty="0"/>
              <a:t>      - 20: based on derivative coupling vectors - accept only those hops that can obey the energy conservation</a:t>
            </a:r>
          </a:p>
          <a:p>
            <a:r>
              <a:rPr lang="en-US" sz="1600" dirty="0"/>
              <a:t>            by rescaling nuclear velocities along the directions of derivative couplings for the quantum nuclear DOFs                   </a:t>
            </a:r>
          </a:p>
          <a:p>
            <a:r>
              <a:rPr lang="en-US" sz="1600" dirty="0"/>
              <a:t>      - 21: based on difference of state-specific forces - same as 20, but the rescaling is done along the vector</a:t>
            </a:r>
          </a:p>
          <a:p>
            <a:r>
              <a:rPr lang="en-US" sz="1600" dirty="0"/>
              <a:t>            parallel to the difference of adiabatic forces on initial and target states</a:t>
            </a:r>
          </a:p>
          <a:p>
            <a:endParaRPr lang="en-US" sz="1600" dirty="0"/>
          </a:p>
          <a:p>
            <a:r>
              <a:rPr lang="en-US" sz="1600" dirty="0"/>
              <a:t>      - 31: accept hops with the probability taken from the quantum Boltzmann distribution</a:t>
            </a:r>
          </a:p>
          <a:p>
            <a:r>
              <a:rPr lang="en-US" sz="1600" dirty="0"/>
              <a:t>      - 32: accept hops with the probability taken from the classical Maxwell-Boltzmann distribution</a:t>
            </a:r>
          </a:p>
          <a:p>
            <a:r>
              <a:rPr lang="en-US" sz="1600" dirty="0"/>
              <a:t>      - 33: accept hops with the probability taken from the updated quantum Boltzmann distribution (experimental)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erf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566306" y="4662239"/>
            <a:ext cx="2481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V.; Duncan, W. R.;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V.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Surf. Sci.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2009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84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30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12239" y="6214135"/>
            <a:ext cx="34665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9659253" y="3379801"/>
            <a:ext cx="2773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𝑘𝑖𝑛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9182315" y="2076117"/>
            <a:ext cx="374148" cy="2106413"/>
          </a:xfrm>
          <a:prstGeom prst="rightBrace">
            <a:avLst>
              <a:gd name="adj1" fmla="val 74745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 descr="Image result for ub logo">
            <a:extLst>
              <a:ext uri="{FF2B5EF4-FFF2-40B4-BE49-F238E27FC236}">
                <a16:creationId xmlns:a16="http://schemas.microsoft.com/office/drawing/2014/main" id="{D2B95A17-9091-9ED5-0A76-F70136AF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45763-C73B-6FB8-4DE5-D6098EE62318}"/>
              </a:ext>
            </a:extLst>
          </p:cNvPr>
          <p:cNvSpPr txBox="1"/>
          <p:nvPr/>
        </p:nvSpPr>
        <p:spPr>
          <a:xfrm>
            <a:off x="2448233" y="103659"/>
            <a:ext cx="587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Acceptance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280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27" grpId="0"/>
      <p:bldP spid="29" grpId="0"/>
      <p:bldP spid="32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1843" y="1306998"/>
            <a:ext cx="9223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momenta_rescaling_algo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dirty="0"/>
          </a:p>
          <a:p>
            <a:r>
              <a:rPr lang="en-US" sz="2000" dirty="0"/>
              <a:t>Options:</a:t>
            </a:r>
          </a:p>
          <a:p>
            <a:endParaRPr lang="en-US" sz="2000" dirty="0"/>
          </a:p>
          <a:p>
            <a:r>
              <a:rPr lang="en-US" sz="2000" dirty="0"/>
              <a:t>      - 0: don't rescale [ default ]</a:t>
            </a:r>
          </a:p>
          <a:p>
            <a:endParaRPr lang="en-US" sz="2000" dirty="0"/>
          </a:p>
          <a:p>
            <a:r>
              <a:rPr lang="en-US" sz="2000" dirty="0"/>
              <a:t>      - 100: based on adiabatic energy, don't reverse on frustrated hops</a:t>
            </a:r>
          </a:p>
          <a:p>
            <a:r>
              <a:rPr lang="en-US" sz="2000" dirty="0"/>
              <a:t>      - 101: based on adiabatic energy, reverse on frustrated hops</a:t>
            </a:r>
          </a:p>
          <a:p>
            <a:r>
              <a:rPr lang="en-US" sz="2000" dirty="0"/>
              <a:t>      - 110: based on diabatic energy, don't reverse on frustrated hops</a:t>
            </a:r>
          </a:p>
          <a:p>
            <a:r>
              <a:rPr lang="en-US" sz="2000" dirty="0"/>
              <a:t>      - 111: based on diabatic energy, reverse on frustrated hops</a:t>
            </a:r>
          </a:p>
          <a:p>
            <a:endParaRPr lang="en-US" sz="2000" dirty="0"/>
          </a:p>
          <a:p>
            <a:r>
              <a:rPr lang="en-US" sz="2000" dirty="0"/>
              <a:t>      - 200: along derivative coupling vectors, don't reverse on frustrated hops</a:t>
            </a:r>
          </a:p>
          <a:p>
            <a:r>
              <a:rPr lang="en-US" sz="2000" dirty="0"/>
              <a:t>      - 201: along derivative coupling vectors, reverse on frustrated hops</a:t>
            </a:r>
          </a:p>
          <a:p>
            <a:r>
              <a:rPr lang="en-US" sz="2000" dirty="0"/>
              <a:t>      - 210: along difference of state-specific forces, don't reverse on frustrated hops</a:t>
            </a:r>
          </a:p>
          <a:p>
            <a:r>
              <a:rPr lang="en-US" sz="2000" dirty="0"/>
              <a:t>      - 211: along difference of state-specific forces, reverse on frustrated hops</a:t>
            </a:r>
          </a:p>
        </p:txBody>
      </p:sp>
      <p:pic>
        <p:nvPicPr>
          <p:cNvPr id="7" name="Picture 7" descr="Image result for ub logo">
            <a:extLst>
              <a:ext uri="{FF2B5EF4-FFF2-40B4-BE49-F238E27FC236}">
                <a16:creationId xmlns:a16="http://schemas.microsoft.com/office/drawing/2014/main" id="{B4CB8CFD-5BAE-FD5F-7ABC-D37B025C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E4A7D-CA50-2156-1E92-CB3B0D5E5767}"/>
              </a:ext>
            </a:extLst>
          </p:cNvPr>
          <p:cNvSpPr txBox="1"/>
          <p:nvPr/>
        </p:nvSpPr>
        <p:spPr>
          <a:xfrm>
            <a:off x="3559279" y="134471"/>
            <a:ext cx="429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Momentum Rescaling</a:t>
            </a:r>
          </a:p>
        </p:txBody>
      </p:sp>
    </p:spTree>
    <p:extLst>
      <p:ext uri="{BB962C8B-B14F-4D97-AF65-F5344CB8AC3E}">
        <p14:creationId xmlns:p14="http://schemas.microsoft.com/office/powerpoint/2010/main" val="4255632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723" y="702829"/>
            <a:ext cx="6074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double </a:t>
            </a:r>
            <a:r>
              <a:rPr lang="en-US" b="1" dirty="0" err="1">
                <a:solidFill>
                  <a:srgbClr val="FF0000"/>
                </a:solidFill>
              </a:rPr>
              <a:t>decoherence_algo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dirty="0"/>
              <a:t>Options:</a:t>
            </a:r>
          </a:p>
          <a:p>
            <a:endParaRPr lang="en-US" dirty="0"/>
          </a:p>
          <a:p>
            <a:r>
              <a:rPr lang="en-US" dirty="0"/>
              <a:t> - [-1]: no decoherence [ default ]</a:t>
            </a:r>
          </a:p>
          <a:p>
            <a:r>
              <a:rPr lang="en-US" dirty="0"/>
              <a:t>      - 0: SDM and alike</a:t>
            </a:r>
          </a:p>
          <a:p>
            <a:r>
              <a:rPr lang="en-US" dirty="0"/>
              <a:t>      - 1: instantaneous decoherence options (ID-S, ID-A, ID-C)</a:t>
            </a:r>
          </a:p>
          <a:p>
            <a:r>
              <a:rPr lang="en-US" dirty="0"/>
              <a:t>      - 2: AFSSH</a:t>
            </a:r>
          </a:p>
          <a:p>
            <a:r>
              <a:rPr lang="en-US" dirty="0"/>
              <a:t>      - 3: BCSH of </a:t>
            </a:r>
            <a:r>
              <a:rPr lang="en-US" dirty="0" err="1"/>
              <a:t>Linjun</a:t>
            </a:r>
            <a:r>
              <a:rPr lang="en-US" dirty="0"/>
              <a:t> Wang</a:t>
            </a:r>
          </a:p>
          <a:p>
            <a:r>
              <a:rPr lang="en-US" dirty="0"/>
              <a:t>      - 4: MF-SD of Bedard-Hearn, Larsen,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10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0840" y="371748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SDM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90" y="4231490"/>
            <a:ext cx="2786348" cy="43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61275"/>
            <a:ext cx="2563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gradually change the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687325" y="371748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ID-A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2044" y="4031764"/>
            <a:ext cx="2590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Nelson, T.; Fernandez-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Alberti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Roitberg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138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224111.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2379" y="4995006"/>
            <a:ext cx="2482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 successful hop (ID-S)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 attempted hop (ID-A)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every </a:t>
            </a:r>
            <a:r>
              <a:rPr lang="en-US" sz="1400" dirty="0" err="1"/>
              <a:t>timestep</a:t>
            </a:r>
            <a:r>
              <a:rPr lang="en-US" sz="1400" dirty="0"/>
              <a:t> (ID-C)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8221" y="5827789"/>
            <a:ext cx="1947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Wavefunction reduction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37099" y="2898822"/>
            <a:ext cx="5088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instantaneous_decoherence_variant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- 0: ID-S</a:t>
            </a:r>
          </a:p>
          <a:p>
            <a:r>
              <a:rPr lang="en-US" dirty="0"/>
              <a:t>- 1: ID-A [default]</a:t>
            </a:r>
          </a:p>
          <a:p>
            <a:r>
              <a:rPr lang="en-US" dirty="0"/>
              <a:t>- 2: ID-C - consistent ID - an experimental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1625" y="805249"/>
            <a:ext cx="5875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collapse_option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How to collapse wavefunction amplitudes in the decoherence schemes:</a:t>
            </a:r>
          </a:p>
          <a:p>
            <a:r>
              <a:rPr lang="en-US" dirty="0"/>
              <a:t>      - 0: by rescaling the magnitude of the amplitude vector elements, but preserving "phase" [ default ]</a:t>
            </a:r>
          </a:p>
          <a:p>
            <a:r>
              <a:rPr lang="en-US" dirty="0"/>
              <a:t>      - 1: by resetting the amplitudes to 1.0+0.0j. This option changes phase </a:t>
            </a:r>
          </a:p>
        </p:txBody>
      </p:sp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9B1241F9-FAD8-1523-8C2C-17B7C573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774F53-9F53-1FA5-5651-6B98E3ABA65C}"/>
              </a:ext>
            </a:extLst>
          </p:cNvPr>
          <p:cNvSpPr txBox="1"/>
          <p:nvPr/>
        </p:nvSpPr>
        <p:spPr>
          <a:xfrm>
            <a:off x="3811159" y="49874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SMD, ID-A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1A3925-5B4C-212D-3B65-DCDF3BC2F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971" y="4527702"/>
            <a:ext cx="6911939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8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4" y="854076"/>
            <a:ext cx="3518772" cy="1252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13" y="817628"/>
            <a:ext cx="4629150" cy="1308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73" y="2420797"/>
            <a:ext cx="2879310" cy="1252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84" y="2204865"/>
            <a:ext cx="4803738" cy="1723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298" y="2421961"/>
            <a:ext cx="31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 extra set of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948" y="3755172"/>
            <a:ext cx="570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variables define the rates for wavefunction collapse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1" y="4599593"/>
            <a:ext cx="5900427" cy="1900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484" y="4144515"/>
            <a:ext cx="5233311" cy="12700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313" y="5444123"/>
            <a:ext cx="5052425" cy="1192498"/>
          </a:xfrm>
          <a:prstGeom prst="rect">
            <a:avLst/>
          </a:prstGeom>
        </p:spPr>
      </p:pic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6968CDCE-D8D0-F1AD-1166-A609EE65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C1DF1-0B4D-B344-4082-FEEE1698E5E7}"/>
              </a:ext>
            </a:extLst>
          </p:cNvPr>
          <p:cNvSpPr txBox="1"/>
          <p:nvPr/>
        </p:nvSpPr>
        <p:spPr>
          <a:xfrm>
            <a:off x="3722668" y="46531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A-FSSH</a:t>
            </a:r>
          </a:p>
        </p:txBody>
      </p:sp>
    </p:spTree>
    <p:extLst>
      <p:ext uri="{BB962C8B-B14F-4D97-AF65-F5344CB8AC3E}">
        <p14:creationId xmlns:p14="http://schemas.microsoft.com/office/powerpoint/2010/main" val="395436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4AF48-C412-767C-D2BE-BCD896D02232}"/>
              </a:ext>
            </a:extLst>
          </p:cNvPr>
          <p:cNvSpPr txBox="1"/>
          <p:nvPr/>
        </p:nvSpPr>
        <p:spPr>
          <a:xfrm>
            <a:off x="3270384" y="105525"/>
            <a:ext cx="50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BCSH and MF-SD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3BD-E440-715B-B39E-3E59A39C72AC}"/>
              </a:ext>
            </a:extLst>
          </p:cNvPr>
          <p:cNvSpPr txBox="1"/>
          <p:nvPr/>
        </p:nvSpPr>
        <p:spPr>
          <a:xfrm>
            <a:off x="124062" y="1206778"/>
            <a:ext cx="64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Xu, J.; Wang, L. </a:t>
            </a:r>
            <a:r>
              <a:rPr lang="en-US" sz="1400" i="1" dirty="0"/>
              <a:t>J. Chem. Phys.</a:t>
            </a:r>
            <a:r>
              <a:rPr lang="en-US" sz="1400" dirty="0"/>
              <a:t> </a:t>
            </a:r>
            <a:r>
              <a:rPr lang="en-US" sz="1400" b="1" dirty="0"/>
              <a:t>2019</a:t>
            </a:r>
            <a:r>
              <a:rPr lang="en-US" sz="1400" dirty="0"/>
              <a:t>, 150, 164101. </a:t>
            </a:r>
            <a:r>
              <a:rPr lang="en-US" sz="1400" dirty="0">
                <a:hlinkClick r:id="rId2"/>
              </a:rPr>
              <a:t>https://doi.org/10.1063/1.5090927</a:t>
            </a:r>
            <a:r>
              <a:rPr lang="en-US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FFC6C-3368-8715-31B6-C063839EC396}"/>
              </a:ext>
            </a:extLst>
          </p:cNvPr>
          <p:cNvSpPr txBox="1"/>
          <p:nvPr/>
        </p:nvSpPr>
        <p:spPr>
          <a:xfrm>
            <a:off x="2291366" y="8200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BCSH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E725-C3A6-CC6C-A81E-0E4DCA20B5FB}"/>
              </a:ext>
            </a:extLst>
          </p:cNvPr>
          <p:cNvSpPr txBox="1"/>
          <p:nvPr/>
        </p:nvSpPr>
        <p:spPr>
          <a:xfrm>
            <a:off x="69984" y="1616704"/>
            <a:ext cx="65422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this approach, decoherence correction is interpreted as a way to enforce the self-consistency of the TD-SE with the quantum-classical trajectories rather than as a common view of a decay of overlap of </a:t>
            </a:r>
            <a:r>
              <a:rPr lang="en-US" sz="1400" dirty="0" err="1"/>
              <a:t>wavepackets</a:t>
            </a:r>
            <a:r>
              <a:rPr lang="en-US" sz="1400" dirty="0"/>
              <a:t> moving on different PE surfaces. Namely: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at every nonadiabatic interaction region, there is a possibility of the </a:t>
            </a:r>
            <a:r>
              <a:rPr lang="en-US" sz="1400" dirty="0" err="1"/>
              <a:t>wavepacket</a:t>
            </a:r>
            <a:r>
              <a:rPr lang="en-US" sz="1400" dirty="0"/>
              <a:t> branching into reflecting and transmitting </a:t>
            </a:r>
            <a:r>
              <a:rPr lang="en-US" sz="1400" dirty="0" err="1"/>
              <a:t>wavepackets</a:t>
            </a:r>
            <a:r>
              <a:rPr lang="en-US" sz="1400" dirty="0"/>
              <a:t> on different surfaces.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idea is to eliminate the </a:t>
            </a:r>
            <a:r>
              <a:rPr lang="en-US" sz="1400" dirty="0" err="1"/>
              <a:t>wavepackets</a:t>
            </a:r>
            <a:r>
              <a:rPr lang="en-US" sz="1400" dirty="0"/>
              <a:t> that go in the opposite direction with the main </a:t>
            </a:r>
            <a:r>
              <a:rPr lang="en-US" sz="1400" dirty="0" err="1"/>
              <a:t>wavepacket</a:t>
            </a:r>
            <a:r>
              <a:rPr lang="en-US" sz="1400" dirty="0"/>
              <a:t> on the active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correction is applied only at the reflection points (not the reflection of active trajectory, but the reflection of the </a:t>
            </a:r>
            <a:r>
              <a:rPr lang="en-US" sz="1400" dirty="0" err="1"/>
              <a:t>wavepacket</a:t>
            </a:r>
            <a:r>
              <a:rPr lang="en-US" sz="1400" dirty="0"/>
              <a:t> on other surfaces in comparison to that of the active surface)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reflection is judged as: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1D74F-156F-E3DF-E86A-F8B8C686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3" y="4611954"/>
            <a:ext cx="4870044" cy="214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/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This method is essentially like </a:t>
                </a:r>
                <a:r>
                  <a:rPr lang="en-US" sz="1600" dirty="0" err="1"/>
                  <a:t>Ehrenfest</a:t>
                </a:r>
                <a:r>
                  <a:rPr lang="en-US" sz="1600" dirty="0"/>
                  <a:t>,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but there is always a probability to collapse the coherent superposition to a pure state.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</a:t>
                </a:r>
                <a:r>
                  <a:rPr lang="en-US" sz="1600" dirty="0" err="1"/>
                  <a:t>probabilitiy</a:t>
                </a:r>
                <a:r>
                  <a:rPr lang="en-US" sz="1600" dirty="0"/>
                  <a:t> of such a collapse is given by the quantum amplitude of the state and by the decoherence time to collapse onto a particular state k.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 decoherence time is given by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blipFill>
                <a:blip r:embed="rId4"/>
                <a:stretch>
                  <a:fillRect l="-755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51DD63-50B9-248C-F13E-19999F8387A9}"/>
              </a:ext>
            </a:extLst>
          </p:cNvPr>
          <p:cNvSpPr txBox="1"/>
          <p:nvPr/>
        </p:nvSpPr>
        <p:spPr>
          <a:xfrm>
            <a:off x="9719637" y="88094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/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7" descr="Image result for ub logo">
            <a:extLst>
              <a:ext uri="{FF2B5EF4-FFF2-40B4-BE49-F238E27FC236}">
                <a16:creationId xmlns:a16="http://schemas.microsoft.com/office/drawing/2014/main" id="{DDDB8859-FCBB-F5C5-BAFC-C4DDF8F7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3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𝐸𝐷𝐶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2" name="Rectangle 11"/>
              <p:cNvSpPr/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 useBgFill="1"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  <a:blipFill>
                <a:blip r:embed="rId4"/>
                <a:stretch>
                  <a:fillRect l="-3237" t="-148810" r="-28058" b="-2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62617" y="284553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mSDM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6744" y="1233439"/>
            <a:ext cx="1742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Decoherence interval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7462" y="3323995"/>
            <a:ext cx="21426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V.;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Phys. Chem. Lett.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3857 </a:t>
            </a:r>
          </a:p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3580" y="2976565"/>
            <a:ext cx="142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SDM/EDC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2013" y="4090397"/>
            <a:ext cx="37029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94976" y="1969052"/>
            <a:ext cx="19434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Jaeger, H. M.; Fischer, S.; </a:t>
            </a:r>
            <a:r>
              <a:rPr lang="en-US" sz="1100" dirty="0" err="1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137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22A545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273201" y="8620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64266" y="4159208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Phase-informed Decoherence times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26034" y="4508311"/>
            <a:ext cx="3039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Sifain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Wang, L.;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𝑃𝐼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24083" y="862027"/>
            <a:ext cx="57522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decoherence_times_type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[-1]: set all dephasing rates to zero [ default ]</a:t>
            </a:r>
          </a:p>
          <a:p>
            <a:pPr marL="285750" indent="-285750">
              <a:buFontTx/>
              <a:buChar char="-"/>
            </a:pPr>
            <a:r>
              <a:rPr lang="en-US" dirty="0"/>
              <a:t>0: use the rates read out from the input </a:t>
            </a:r>
          </a:p>
          <a:p>
            <a:pPr marL="285750" indent="-285750">
              <a:buFontTx/>
              <a:buChar char="-"/>
            </a:pPr>
            <a:r>
              <a:rPr lang="en-US" dirty="0"/>
              <a:t>1: use the energy-based decoherence method (EDC)    </a:t>
            </a:r>
          </a:p>
          <a:p>
            <a:pPr marL="285750" indent="-285750">
              <a:buFontTx/>
              <a:buChar char="-"/>
            </a:pPr>
            <a:r>
              <a:rPr lang="en-US" dirty="0"/>
              <a:t>2: Schwartz - mean-field Force-based decoherence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3: Schwartz - pair-wise-based decoherences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15" y="4801423"/>
            <a:ext cx="2442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decoherence_C_param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922309" y="3819578"/>
            <a:ext cx="1255014" cy="9818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69399" y="5520285"/>
            <a:ext cx="2649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decoherence_eps_param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1254618" y="3819578"/>
            <a:ext cx="1269651" cy="17729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64266" y="5574646"/>
            <a:ext cx="292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dephasing_informed</a:t>
            </a:r>
            <a:r>
              <a:rPr lang="en-US" b="1" dirty="0">
                <a:solidFill>
                  <a:srgbClr val="FF0000"/>
                </a:solidFill>
              </a:rPr>
              <a:t>; </a:t>
            </a:r>
          </a:p>
          <a:p>
            <a:r>
              <a:rPr lang="en-US" dirty="0"/>
              <a:t>      - 0: don't apply [ default ]</a:t>
            </a:r>
          </a:p>
          <a:p>
            <a:r>
              <a:rPr lang="en-US" dirty="0"/>
              <a:t>      - 1: use it </a:t>
            </a:r>
          </a:p>
        </p:txBody>
      </p:sp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506E677C-4818-EF17-F62A-9F5D174B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/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5CFAAE-DC71-2FBB-9C19-032B9FE1B825}"/>
              </a:ext>
            </a:extLst>
          </p:cNvPr>
          <p:cNvCxnSpPr>
            <a:cxnSpLocks/>
          </p:cNvCxnSpPr>
          <p:nvPr/>
        </p:nvCxnSpPr>
        <p:spPr>
          <a:xfrm flipH="1" flipV="1">
            <a:off x="7958441" y="2218330"/>
            <a:ext cx="861094" cy="988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9C3255-16E4-72C6-6F80-E66C64B77FA5}"/>
              </a:ext>
            </a:extLst>
          </p:cNvPr>
          <p:cNvSpPr txBox="1"/>
          <p:nvPr/>
        </p:nvSpPr>
        <p:spPr>
          <a:xfrm>
            <a:off x="9163803" y="258857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F0819-FD4F-A3F8-916B-F91C5B3A62CA}"/>
              </a:ext>
            </a:extLst>
          </p:cNvPr>
          <p:cNvSpPr txBox="1"/>
          <p:nvPr/>
        </p:nvSpPr>
        <p:spPr>
          <a:xfrm>
            <a:off x="8579401" y="4240297"/>
            <a:ext cx="358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schwartz_decoherence_inv_alpha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405F1-F193-FAD6-03D1-EC301F08463A}"/>
              </a:ext>
            </a:extLst>
          </p:cNvPr>
          <p:cNvCxnSpPr>
            <a:cxnSpLocks/>
          </p:cNvCxnSpPr>
          <p:nvPr/>
        </p:nvCxnSpPr>
        <p:spPr>
          <a:xfrm flipH="1" flipV="1">
            <a:off x="6929563" y="2569216"/>
            <a:ext cx="1558890" cy="24168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E0D50F-FD11-5CE9-5CB8-DA6995AB961B}"/>
              </a:ext>
            </a:extLst>
          </p:cNvPr>
          <p:cNvCxnSpPr>
            <a:cxnSpLocks/>
          </p:cNvCxnSpPr>
          <p:nvPr/>
        </p:nvCxnSpPr>
        <p:spPr>
          <a:xfrm flipV="1">
            <a:off x="10548486" y="3931822"/>
            <a:ext cx="158620" cy="3997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/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007BAC5-DE03-953F-7F12-02F7ED6E9BF1}"/>
              </a:ext>
            </a:extLst>
          </p:cNvPr>
          <p:cNvSpPr txBox="1"/>
          <p:nvPr/>
        </p:nvSpPr>
        <p:spPr>
          <a:xfrm>
            <a:off x="7081690" y="5568873"/>
            <a:ext cx="51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stochastic pairwise decoherence (</a:t>
            </a:r>
            <a:r>
              <a:rPr lang="en-US" b="1" dirty="0"/>
              <a:t>ISPD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370C79-60B9-598D-1657-BD2E3F82BF39}"/>
              </a:ext>
            </a:extLst>
          </p:cNvPr>
          <p:cNvCxnSpPr>
            <a:cxnSpLocks/>
          </p:cNvCxnSpPr>
          <p:nvPr/>
        </p:nvCxnSpPr>
        <p:spPr>
          <a:xfrm>
            <a:off x="10517020" y="4609629"/>
            <a:ext cx="0" cy="4736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73C0FE-82AB-ED81-3728-6DE99F0A0536}"/>
              </a:ext>
            </a:extLst>
          </p:cNvPr>
          <p:cNvSpPr txBox="1"/>
          <p:nvPr/>
        </p:nvSpPr>
        <p:spPr>
          <a:xfrm>
            <a:off x="7709008" y="6069579"/>
            <a:ext cx="4303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</a:rPr>
              <a:t>Esch</a:t>
            </a:r>
            <a:r>
              <a:rPr lang="en-US" sz="1200" dirty="0">
                <a:effectLst/>
              </a:rPr>
              <a:t>, M. P.; Levine, B. G.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2020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152</a:t>
            </a:r>
            <a:r>
              <a:rPr lang="en-US" sz="1200" dirty="0">
                <a:effectLst/>
              </a:rPr>
              <a:t> (23), 234105. </a:t>
            </a:r>
            <a:r>
              <a:rPr lang="en-US" sz="1200" dirty="0">
                <a:effectLst/>
                <a:hlinkClick r:id="rId9"/>
              </a:rPr>
              <a:t>https://doi.org/10.1063/5.0010081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E8E9DB-0FF7-F3B4-6DC3-9258AACC8BDB}"/>
              </a:ext>
            </a:extLst>
          </p:cNvPr>
          <p:cNvSpPr txBox="1"/>
          <p:nvPr/>
        </p:nvSpPr>
        <p:spPr>
          <a:xfrm>
            <a:off x="9001986" y="2973380"/>
            <a:ext cx="3251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Bedard-Hearn, M. J.; Larsen, R. E.; Schwartz, B. J.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2005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123</a:t>
            </a:r>
            <a:r>
              <a:rPr lang="en-US" sz="1200" dirty="0">
                <a:effectLst/>
              </a:rPr>
              <a:t> (23), 234106. </a:t>
            </a:r>
            <a:r>
              <a:rPr lang="en-US" sz="1200" dirty="0">
                <a:effectLst/>
                <a:hlinkClick r:id="rId10"/>
              </a:rPr>
              <a:t>https://doi.org/10.1063/1.2131056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32052-FC9F-03DD-4E78-5C314EB43AD1}"/>
              </a:ext>
            </a:extLst>
          </p:cNvPr>
          <p:cNvSpPr txBox="1"/>
          <p:nvPr/>
        </p:nvSpPr>
        <p:spPr>
          <a:xfrm>
            <a:off x="3848286" y="22632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 times</a:t>
            </a:r>
          </a:p>
        </p:txBody>
      </p:sp>
    </p:spTree>
    <p:extLst>
      <p:ext uri="{BB962C8B-B14F-4D97-AF65-F5344CB8AC3E}">
        <p14:creationId xmlns:p14="http://schemas.microsoft.com/office/powerpoint/2010/main" val="16836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21" grpId="0"/>
      <p:bldP spid="2" grpId="0"/>
      <p:bldP spid="29" grpId="0"/>
      <p:bldP spid="44" grpId="0"/>
      <p:bldP spid="45" grpId="0"/>
      <p:bldP spid="46" grpId="0"/>
      <p:bldP spid="47" grpId="0"/>
      <p:bldP spid="48" grpId="0"/>
      <p:bldP spid="32" grpId="0"/>
      <p:bldP spid="49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ED4694-5C4E-E914-5D98-4DF3B42A49C1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575A049A-4709-8738-7875-68EC3270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/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𝑁𝐷𝑀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1A07205-0D06-410B-7979-093785633ABC}"/>
              </a:ext>
            </a:extLst>
          </p:cNvPr>
          <p:cNvSpPr txBox="1"/>
          <p:nvPr/>
        </p:nvSpPr>
        <p:spPr>
          <a:xfrm>
            <a:off x="6617093" y="795033"/>
            <a:ext cx="245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decay of mixing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B1788-C265-6339-C990-ADABBADCC5B4}"/>
              </a:ext>
            </a:extLst>
          </p:cNvPr>
          <p:cNvSpPr txBox="1"/>
          <p:nvPr/>
        </p:nvSpPr>
        <p:spPr>
          <a:xfrm>
            <a:off x="239860" y="795033"/>
            <a:ext cx="20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2001, Hack,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/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8037B6-ED2B-977C-FF90-E7B2ACB76226}"/>
              </a:ext>
            </a:extLst>
          </p:cNvPr>
          <p:cNvSpPr txBox="1"/>
          <p:nvPr/>
        </p:nvSpPr>
        <p:spPr>
          <a:xfrm>
            <a:off x="216131" y="1389236"/>
            <a:ext cx="26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2004, Zhu,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7B4C7-5A40-68EC-C321-487C90178A59}"/>
              </a:ext>
            </a:extLst>
          </p:cNvPr>
          <p:cNvSpPr txBox="1"/>
          <p:nvPr/>
        </p:nvSpPr>
        <p:spPr>
          <a:xfrm>
            <a:off x="6543769" y="1350922"/>
            <a:ext cx="307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Self-consistent decay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/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419BC5F-EF39-3E70-72BE-FCFEE1680138}"/>
              </a:ext>
            </a:extLst>
          </p:cNvPr>
          <p:cNvSpPr txBox="1"/>
          <p:nvPr/>
        </p:nvSpPr>
        <p:spPr>
          <a:xfrm>
            <a:off x="165628" y="6126269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2007, </a:t>
            </a:r>
            <a:r>
              <a:rPr lang="en-US" b="1" dirty="0" err="1"/>
              <a:t>Granucci</a:t>
            </a:r>
            <a:r>
              <a:rPr lang="en-US" b="1" dirty="0"/>
              <a:t>, Persico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/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F015D9-FDB8-F398-E795-AE40BD944B7E}"/>
              </a:ext>
            </a:extLst>
          </p:cNvPr>
          <p:cNvSpPr txBox="1"/>
          <p:nvPr/>
        </p:nvSpPr>
        <p:spPr>
          <a:xfrm>
            <a:off x="209155" y="1998522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/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/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B6BBEEC-E99A-12A8-69A4-8CB15BA87340}"/>
              </a:ext>
            </a:extLst>
          </p:cNvPr>
          <p:cNvSpPr txBox="1"/>
          <p:nvPr/>
        </p:nvSpPr>
        <p:spPr>
          <a:xfrm>
            <a:off x="209155" y="3371696"/>
            <a:ext cx="332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GWP center motion,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/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𝑇𝑟𝑢h𝑙𝑎𝑟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15CCE0A-B0CB-AAEF-8877-F29FEB6A5F6F}"/>
              </a:ext>
            </a:extLst>
          </p:cNvPr>
          <p:cNvSpPr txBox="1"/>
          <p:nvPr/>
        </p:nvSpPr>
        <p:spPr>
          <a:xfrm>
            <a:off x="2297972" y="4120574"/>
            <a:ext cx="16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surfaces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/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/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Down 36">
            <a:extLst>
              <a:ext uri="{FF2B5EF4-FFF2-40B4-BE49-F238E27FC236}">
                <a16:creationId xmlns:a16="http://schemas.microsoft.com/office/drawing/2014/main" id="{05CF37AC-67DD-DE1B-9DB5-C104A9332A23}"/>
              </a:ext>
            </a:extLst>
          </p:cNvPr>
          <p:cNvSpPr/>
          <p:nvPr/>
        </p:nvSpPr>
        <p:spPr>
          <a:xfrm rot="16200000">
            <a:off x="6648453" y="200902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7C3F40E-EE85-F28A-ED64-FB7EE633F7C7}"/>
              </a:ext>
            </a:extLst>
          </p:cNvPr>
          <p:cNvSpPr/>
          <p:nvPr/>
        </p:nvSpPr>
        <p:spPr>
          <a:xfrm rot="16200000">
            <a:off x="9074931" y="200902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/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Down 40">
            <a:extLst>
              <a:ext uri="{FF2B5EF4-FFF2-40B4-BE49-F238E27FC236}">
                <a16:creationId xmlns:a16="http://schemas.microsoft.com/office/drawing/2014/main" id="{10C5D038-57D7-2151-69DE-81254A5FC7A5}"/>
              </a:ext>
            </a:extLst>
          </p:cNvPr>
          <p:cNvSpPr/>
          <p:nvPr/>
        </p:nvSpPr>
        <p:spPr>
          <a:xfrm rot="16200000">
            <a:off x="11442284" y="203340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833CD9D-F038-2228-39C4-1B7FAF7EA8D1}"/>
              </a:ext>
            </a:extLst>
          </p:cNvPr>
          <p:cNvSpPr/>
          <p:nvPr/>
        </p:nvSpPr>
        <p:spPr>
          <a:xfrm rot="16200000">
            <a:off x="2346265" y="266722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2C7BF0D8-B52E-3C85-E00A-65F4A2C8F5F5}"/>
              </a:ext>
            </a:extLst>
          </p:cNvPr>
          <p:cNvSpPr/>
          <p:nvPr/>
        </p:nvSpPr>
        <p:spPr>
          <a:xfrm rot="18806268">
            <a:off x="3299285" y="304239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74F0744-0C94-63A7-BB50-A920128FCF54}"/>
              </a:ext>
            </a:extLst>
          </p:cNvPr>
          <p:cNvSpPr/>
          <p:nvPr/>
        </p:nvSpPr>
        <p:spPr>
          <a:xfrm rot="18806268">
            <a:off x="3998182" y="379457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6C4A04-6999-8361-24DB-653E3F65045F}"/>
              </a:ext>
            </a:extLst>
          </p:cNvPr>
          <p:cNvSpPr txBox="1"/>
          <p:nvPr/>
        </p:nvSpPr>
        <p:spPr>
          <a:xfrm>
            <a:off x="6711925" y="6113978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decay of mixing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6860D0-8057-011C-3120-97954235DB8C}"/>
              </a:ext>
            </a:extLst>
          </p:cNvPr>
          <p:cNvSpPr txBox="1"/>
          <p:nvPr/>
        </p:nvSpPr>
        <p:spPr>
          <a:xfrm>
            <a:off x="5835850" y="5486796"/>
            <a:ext cx="626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Larsen, R.E., Bedard-Hearn, M.J., Schwartz, B.J., 2006. J. Phys. Chem. B 110. 20055.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679815-AA7B-B828-0151-E6A7E51C26A6}"/>
              </a:ext>
            </a:extLst>
          </p:cNvPr>
          <p:cNvSpPr txBox="1"/>
          <p:nvPr/>
        </p:nvSpPr>
        <p:spPr>
          <a:xfrm>
            <a:off x="192832" y="4922780"/>
            <a:ext cx="386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2006,  Larsen, Bedard-Hearn,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/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𝐵𝐿𝑆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sup>
                                  </m:s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𝑴𝑭</m:t>
                                  </m:r>
                                </m:sup>
                              </m:s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E138F095-43ED-189D-F83D-68FD35C4EB38}"/>
              </a:ext>
            </a:extLst>
          </p:cNvPr>
          <p:cNvSpPr txBox="1"/>
          <p:nvPr/>
        </p:nvSpPr>
        <p:spPr>
          <a:xfrm>
            <a:off x="7837411" y="1049909"/>
            <a:ext cx="4326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Hack, M.D., </a:t>
            </a:r>
            <a:r>
              <a:rPr lang="en-US" sz="1400" dirty="0" err="1"/>
              <a:t>Truhlar</a:t>
            </a:r>
            <a:r>
              <a:rPr lang="en-US" sz="1400" dirty="0"/>
              <a:t>, D.G., 2001. J. Chem. Phys. 114, 9305.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3F52D-1064-8961-DABB-D34A8D02B455}"/>
              </a:ext>
            </a:extLst>
          </p:cNvPr>
          <p:cNvSpPr txBox="1"/>
          <p:nvPr/>
        </p:nvSpPr>
        <p:spPr>
          <a:xfrm>
            <a:off x="7161509" y="1599034"/>
            <a:ext cx="5002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Zhu, C., Jasper, A.W., </a:t>
            </a:r>
            <a:r>
              <a:rPr lang="en-US" sz="1400" dirty="0" err="1"/>
              <a:t>Truhlar</a:t>
            </a:r>
            <a:r>
              <a:rPr lang="en-US" sz="1400" dirty="0"/>
              <a:t>, D.G., 2004. J. Chem. Phys. 120, 5543.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405251-7463-8829-CCEC-2158038425B2}"/>
              </a:ext>
            </a:extLst>
          </p:cNvPr>
          <p:cNvSpPr txBox="1"/>
          <p:nvPr/>
        </p:nvSpPr>
        <p:spPr>
          <a:xfrm>
            <a:off x="7062303" y="6443850"/>
            <a:ext cx="4538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Granucci</a:t>
            </a:r>
            <a:r>
              <a:rPr lang="en-US" sz="1400" dirty="0"/>
              <a:t>, G., Persico, M., 2007. J. Chem. Phys. 126. 134114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CD594A-75EB-F7DE-6F54-FB4E6B613310}"/>
              </a:ext>
            </a:extLst>
          </p:cNvPr>
          <p:cNvSpPr txBox="1"/>
          <p:nvPr/>
        </p:nvSpPr>
        <p:spPr>
          <a:xfrm>
            <a:off x="7362423" y="3839854"/>
            <a:ext cx="4583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Jasper, A.W., </a:t>
            </a:r>
            <a:r>
              <a:rPr lang="en-US" sz="1400" dirty="0" err="1"/>
              <a:t>Truhlar</a:t>
            </a:r>
            <a:r>
              <a:rPr lang="en-US" sz="1400" dirty="0"/>
              <a:t>, D.G., 2005. J. Chem. Phys. 123. 064103</a:t>
            </a:r>
          </a:p>
        </p:txBody>
      </p:sp>
    </p:spTree>
    <p:extLst>
      <p:ext uri="{BB962C8B-B14F-4D97-AF65-F5344CB8AC3E}">
        <p14:creationId xmlns:p14="http://schemas.microsoft.com/office/powerpoint/2010/main" val="3590695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/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𝑆𝑆𝑌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69D38B3-B81E-0BD8-1116-DEC64807A11A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BFAD58FD-12D8-A524-EDE0-585466CF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A314D-9F20-4EFD-4269-B969848BBF85}"/>
              </a:ext>
            </a:extLst>
          </p:cNvPr>
          <p:cNvSpPr txBox="1"/>
          <p:nvPr/>
        </p:nvSpPr>
        <p:spPr>
          <a:xfrm>
            <a:off x="290513" y="2048732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, </a:t>
            </a:r>
            <a:r>
              <a:rPr lang="en-US" b="1" dirty="0" err="1"/>
              <a:t>Subotnik</a:t>
            </a:r>
            <a:r>
              <a:rPr lang="en-US" b="1" dirty="0"/>
              <a:t>, Yang</a:t>
            </a:r>
          </a:p>
          <a:p>
            <a:r>
              <a:rPr lang="en-US" dirty="0"/>
              <a:t>Exclude the momentum difference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/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/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679E4DC7-E7FD-D650-324F-509B24193DEA}"/>
              </a:ext>
            </a:extLst>
          </p:cNvPr>
          <p:cNvSpPr/>
          <p:nvPr/>
        </p:nvSpPr>
        <p:spPr>
          <a:xfrm rot="18438659">
            <a:off x="5457916" y="219497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D6F4106-B15B-61C1-D284-281CB22AC620}"/>
              </a:ext>
            </a:extLst>
          </p:cNvPr>
          <p:cNvSpPr/>
          <p:nvPr/>
        </p:nvSpPr>
        <p:spPr>
          <a:xfrm rot="18438659">
            <a:off x="6721959" y="2891912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/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CA497A7-A285-4F10-CF50-CC8BBB26536E}"/>
              </a:ext>
            </a:extLst>
          </p:cNvPr>
          <p:cNvSpPr txBox="1"/>
          <p:nvPr/>
        </p:nvSpPr>
        <p:spPr>
          <a:xfrm>
            <a:off x="376754" y="1127153"/>
            <a:ext cx="272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2008, Cheng, </a:t>
            </a:r>
            <a:r>
              <a:rPr lang="en-US" b="1" dirty="0" err="1"/>
              <a:t>Truhlar</a:t>
            </a:r>
            <a:r>
              <a:rPr lang="en-US" b="1" dirty="0"/>
              <a:t>, et 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0BD6F-77A1-BDE9-3A70-B29D4ED20769}"/>
              </a:ext>
            </a:extLst>
          </p:cNvPr>
          <p:cNvSpPr txBox="1"/>
          <p:nvPr/>
        </p:nvSpPr>
        <p:spPr>
          <a:xfrm>
            <a:off x="6850389" y="1068385"/>
            <a:ext cx="438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2-parameters self-consistent decay of mixing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02CBD-AAA9-DEF9-347B-4CB7FF7E7520}"/>
              </a:ext>
            </a:extLst>
          </p:cNvPr>
          <p:cNvSpPr txBox="1"/>
          <p:nvPr/>
        </p:nvSpPr>
        <p:spPr>
          <a:xfrm>
            <a:off x="5148538" y="1480128"/>
            <a:ext cx="681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Cheng, S.C., Zhu, C., Liang, K.K., Lin, S.H., </a:t>
            </a:r>
            <a:r>
              <a:rPr lang="en-US" sz="1400" dirty="0" err="1"/>
              <a:t>Truhlar</a:t>
            </a:r>
            <a:r>
              <a:rPr lang="en-US" sz="1400" dirty="0"/>
              <a:t>, D.G., 2008. J. Chem. Phys. 129. 024112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BD81A-F75D-1416-340F-0DF11BAA5CD2}"/>
              </a:ext>
            </a:extLst>
          </p:cNvPr>
          <p:cNvSpPr txBox="1"/>
          <p:nvPr/>
        </p:nvSpPr>
        <p:spPr>
          <a:xfrm>
            <a:off x="235019" y="2842406"/>
            <a:ext cx="5258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Shenvi</a:t>
            </a:r>
            <a:r>
              <a:rPr lang="en-US" sz="1400" dirty="0"/>
              <a:t>, N., </a:t>
            </a:r>
            <a:r>
              <a:rPr lang="en-US" sz="1400" dirty="0" err="1"/>
              <a:t>Subotnik</a:t>
            </a:r>
            <a:r>
              <a:rPr lang="en-US" sz="1400" dirty="0"/>
              <a:t>, J.E., Yang, W., 2011. J. Chem. Phys. 134. 144102.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793EA4-541B-5CE6-8B5A-A4D0FFE51A1B}"/>
              </a:ext>
            </a:extLst>
          </p:cNvPr>
          <p:cNvSpPr txBox="1"/>
          <p:nvPr/>
        </p:nvSpPr>
        <p:spPr>
          <a:xfrm>
            <a:off x="312893" y="5060613"/>
            <a:ext cx="220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2017, Gu and Franco</a:t>
            </a:r>
          </a:p>
          <a:p>
            <a:r>
              <a:rPr lang="en-US" dirty="0"/>
              <a:t>As a purity decay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/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6AF5D23-60A3-0382-BACB-FC57A7FD989E}"/>
              </a:ext>
            </a:extLst>
          </p:cNvPr>
          <p:cNvSpPr/>
          <p:nvPr/>
        </p:nvSpPr>
        <p:spPr>
          <a:xfrm rot="16200000">
            <a:off x="5562632" y="495473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/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blipFill>
                <a:blip r:embed="rId8"/>
                <a:stretch>
                  <a:fillRect t="-156250" r="-25320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Down 32">
            <a:extLst>
              <a:ext uri="{FF2B5EF4-FFF2-40B4-BE49-F238E27FC236}">
                <a16:creationId xmlns:a16="http://schemas.microsoft.com/office/drawing/2014/main" id="{D337B2F6-23BB-ECFA-891B-7FE5C3DA27AD}"/>
              </a:ext>
            </a:extLst>
          </p:cNvPr>
          <p:cNvSpPr/>
          <p:nvPr/>
        </p:nvSpPr>
        <p:spPr>
          <a:xfrm rot="16200000">
            <a:off x="8939692" y="5324969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/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blipFill>
                <a:blip r:embed="rId9"/>
                <a:stretch>
                  <a:fillRect t="-1923" r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/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blipFill>
                <a:blip r:embed="rId10"/>
                <a:stretch>
                  <a:fillRect t="-154321" r="-24590" b="-2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/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blipFill>
                <a:blip r:embed="rId11"/>
                <a:stretch>
                  <a:fillRect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/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blipFill>
                <a:blip r:embed="rId12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/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E3EB04-5455-2B19-5A0E-6D4E42BD5CF2}"/>
              </a:ext>
            </a:extLst>
          </p:cNvPr>
          <p:cNvSpPr txBox="1"/>
          <p:nvPr/>
        </p:nvSpPr>
        <p:spPr>
          <a:xfrm>
            <a:off x="1351613" y="6154981"/>
            <a:ext cx="408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2-level system with constant diabatic coupling = pure dephasing limit: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/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blipFill>
                <a:blip r:embed="rId14"/>
                <a:stretch>
                  <a:fillRect t="-130769" r="-4775" b="-19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0795371-CD8C-AC66-38E5-218B97D790AB}"/>
              </a:ext>
            </a:extLst>
          </p:cNvPr>
          <p:cNvSpPr txBox="1"/>
          <p:nvPr/>
        </p:nvSpPr>
        <p:spPr>
          <a:xfrm>
            <a:off x="235019" y="4496658"/>
            <a:ext cx="5585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Jaeger, H.M., Fischer, S., </a:t>
            </a:r>
            <a:r>
              <a:rPr lang="en-US" sz="1400" dirty="0" err="1"/>
              <a:t>Prezhdo</a:t>
            </a:r>
            <a:r>
              <a:rPr lang="en-US" sz="1400" dirty="0"/>
              <a:t>, O.V., 2012. J. Chem. Phys. 137. 22A545.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C453AC-1008-012D-5216-D2E9654A2060}"/>
              </a:ext>
            </a:extLst>
          </p:cNvPr>
          <p:cNvSpPr txBox="1"/>
          <p:nvPr/>
        </p:nvSpPr>
        <p:spPr>
          <a:xfrm>
            <a:off x="312893" y="3685959"/>
            <a:ext cx="29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2012, Jaeger, Fisher,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US" b="1" dirty="0"/>
              <a:t>DISH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/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B2E76F0-0892-219E-882F-C78403E053F8}"/>
              </a:ext>
            </a:extLst>
          </p:cNvPr>
          <p:cNvSpPr txBox="1"/>
          <p:nvPr/>
        </p:nvSpPr>
        <p:spPr>
          <a:xfrm>
            <a:off x="5754173" y="4493537"/>
            <a:ext cx="4783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Akimov, A.V., </a:t>
            </a:r>
            <a:r>
              <a:rPr lang="en-US" sz="1400" dirty="0" err="1"/>
              <a:t>Prezhdo</a:t>
            </a:r>
            <a:r>
              <a:rPr lang="en-US" sz="1400" dirty="0"/>
              <a:t>, O.V., 2013. J. Phys. Chem. Lett. 4, 3857.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EAC010-E6F9-FF67-4EE7-E0E5B2C92B20}"/>
              </a:ext>
            </a:extLst>
          </p:cNvPr>
          <p:cNvSpPr txBox="1"/>
          <p:nvPr/>
        </p:nvSpPr>
        <p:spPr>
          <a:xfrm>
            <a:off x="5795934" y="3601241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2013,Akimov, </a:t>
            </a:r>
            <a:r>
              <a:rPr lang="en-US" b="1" dirty="0" err="1"/>
              <a:t>Prezhdo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/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4F29A910-232A-A019-7BF4-F46AE5806FFA}"/>
              </a:ext>
            </a:extLst>
          </p:cNvPr>
          <p:cNvSpPr txBox="1"/>
          <p:nvPr/>
        </p:nvSpPr>
        <p:spPr>
          <a:xfrm>
            <a:off x="9252154" y="401587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B7576-A4ED-6A68-BF42-7EA29CC36E85}"/>
              </a:ext>
            </a:extLst>
          </p:cNvPr>
          <p:cNvSpPr txBox="1"/>
          <p:nvPr/>
        </p:nvSpPr>
        <p:spPr>
          <a:xfrm>
            <a:off x="8623533" y="633839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/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𝐺𝑢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𝐹𝑟𝑎𝑛𝑐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198009A-1139-F475-21F7-070EA7A4065E}"/>
              </a:ext>
            </a:extLst>
          </p:cNvPr>
          <p:cNvSpPr txBox="1"/>
          <p:nvPr/>
        </p:nvSpPr>
        <p:spPr>
          <a:xfrm>
            <a:off x="333396" y="5645512"/>
            <a:ext cx="4165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Gu, B., Franco, I., 2017. J. Phys. Chem. Lett. 8, 4289.</a:t>
            </a:r>
          </a:p>
          <a:p>
            <a:r>
              <a:rPr lang="fr-FR" sz="1400" dirty="0" err="1"/>
              <a:t>Gu</a:t>
            </a:r>
            <a:r>
              <a:rPr lang="fr-FR" sz="1400" dirty="0"/>
              <a:t>, B., Franco, I., 2018. J. Phys. </a:t>
            </a:r>
            <a:r>
              <a:rPr lang="fr-FR" sz="1400" dirty="0" err="1"/>
              <a:t>Chem</a:t>
            </a:r>
            <a:r>
              <a:rPr lang="fr-FR" sz="1400" dirty="0"/>
              <a:t>. </a:t>
            </a:r>
            <a:r>
              <a:rPr lang="fr-FR" sz="1400" dirty="0" err="1"/>
              <a:t>Lett</a:t>
            </a:r>
            <a:r>
              <a:rPr lang="fr-FR" sz="1400" dirty="0"/>
              <a:t>. 9, 773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229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/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𝐸𝑠𝑐h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𝐿𝑒𝑣𝑖𝑛𝑒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97D3D3-2E87-6340-D4E3-21D129F0B7DD}"/>
              </a:ext>
            </a:extLst>
          </p:cNvPr>
          <p:cNvSpPr txBox="1"/>
          <p:nvPr/>
        </p:nvSpPr>
        <p:spPr>
          <a:xfrm>
            <a:off x="286502" y="3542477"/>
            <a:ext cx="191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2020, </a:t>
            </a:r>
            <a:r>
              <a:rPr lang="en-US" b="1" dirty="0" err="1"/>
              <a:t>Esch</a:t>
            </a:r>
            <a:r>
              <a:rPr lang="en-US" b="1" dirty="0"/>
              <a:t>, Levine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8F65-EFA2-B2F7-33FA-61715E080E38}"/>
              </a:ext>
            </a:extLst>
          </p:cNvPr>
          <p:cNvSpPr txBox="1"/>
          <p:nvPr/>
        </p:nvSpPr>
        <p:spPr>
          <a:xfrm>
            <a:off x="6694440" y="3542477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decoherence scheme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9C78E-D1C7-5D33-2C6D-E3761F0CF1D5}"/>
              </a:ext>
            </a:extLst>
          </p:cNvPr>
          <p:cNvSpPr txBox="1"/>
          <p:nvPr/>
        </p:nvSpPr>
        <p:spPr>
          <a:xfrm>
            <a:off x="286502" y="258143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Sifain</a:t>
            </a:r>
            <a:r>
              <a:rPr lang="en-US" sz="1400" dirty="0"/>
              <a:t>, A.E., Wang, L., </a:t>
            </a:r>
            <a:r>
              <a:rPr lang="en-US" sz="1400" dirty="0" err="1"/>
              <a:t>Tretiak</a:t>
            </a:r>
            <a:r>
              <a:rPr lang="en-US" sz="1400" dirty="0"/>
              <a:t>, S., </a:t>
            </a:r>
            <a:r>
              <a:rPr lang="en-US" sz="1400" dirty="0" err="1"/>
              <a:t>Prezhdo</a:t>
            </a:r>
            <a:r>
              <a:rPr lang="en-US" sz="1400" dirty="0"/>
              <a:t>, O.V., 2019. J. Chem. Phys. 150. 194104.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/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51DFFF-1B4E-47F8-1BDB-B37FDA6C0A2F}"/>
              </a:ext>
            </a:extLst>
          </p:cNvPr>
          <p:cNvSpPr txBox="1"/>
          <p:nvPr/>
        </p:nvSpPr>
        <p:spPr>
          <a:xfrm>
            <a:off x="286502" y="1860143"/>
            <a:ext cx="3614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</a:t>
            </a:r>
            <a:r>
              <a:rPr lang="en-US" b="1" dirty="0" err="1"/>
              <a:t>Sifain</a:t>
            </a:r>
            <a:r>
              <a:rPr lang="en-US" b="1" dirty="0"/>
              <a:t>, Wang, </a:t>
            </a:r>
            <a:r>
              <a:rPr lang="en-US" b="1" dirty="0" err="1"/>
              <a:t>Tretiak</a:t>
            </a:r>
            <a:r>
              <a:rPr lang="en-US" b="1" dirty="0"/>
              <a:t>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ephasing-informed correction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11977-6835-A37D-568F-A27E49D36D80}"/>
              </a:ext>
            </a:extLst>
          </p:cNvPr>
          <p:cNvSpPr txBox="1"/>
          <p:nvPr/>
        </p:nvSpPr>
        <p:spPr>
          <a:xfrm>
            <a:off x="3569110" y="1108071"/>
            <a:ext cx="808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problematic at the points of zero gap (where coherence times should be infinite)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/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/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𝑆𝐻𝑋𝐹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,−1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blipFill>
                <a:blip r:embed="rId5"/>
                <a:stretch>
                  <a:fillRect t="-14705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/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=−ℏ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blipFill>
                <a:blip r:embed="rId6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B71F2AA-C8B6-2CBF-25F8-A1F78F76E320}"/>
              </a:ext>
            </a:extLst>
          </p:cNvPr>
          <p:cNvSpPr txBox="1"/>
          <p:nvPr/>
        </p:nvSpPr>
        <p:spPr>
          <a:xfrm>
            <a:off x="269708" y="5082162"/>
            <a:ext cx="6941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Vindel</a:t>
            </a:r>
            <a:r>
              <a:rPr lang="en-US" sz="1400" dirty="0"/>
              <a:t>-Zandbergen, P., </a:t>
            </a:r>
            <a:r>
              <a:rPr lang="en-US" sz="1400" dirty="0" err="1"/>
              <a:t>Ibele</a:t>
            </a:r>
            <a:r>
              <a:rPr lang="en-US" sz="1400" dirty="0"/>
              <a:t>, L.M., Ha, J.-K., et al., 2021. J. Chem. Theory </a:t>
            </a:r>
            <a:r>
              <a:rPr lang="en-US" sz="1400" dirty="0" err="1"/>
              <a:t>Comput</a:t>
            </a:r>
            <a:r>
              <a:rPr lang="en-US" sz="1400" dirty="0"/>
              <a:t>. 17, 3852.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07530-23A8-E1DB-F03C-60565469E8F2}"/>
              </a:ext>
            </a:extLst>
          </p:cNvPr>
          <p:cNvSpPr txBox="1"/>
          <p:nvPr/>
        </p:nvSpPr>
        <p:spPr>
          <a:xfrm>
            <a:off x="297838" y="4368428"/>
            <a:ext cx="463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2021, </a:t>
            </a:r>
            <a:r>
              <a:rPr lang="en-US" sz="1800" b="1" dirty="0" err="1"/>
              <a:t>Vindel</a:t>
            </a:r>
            <a:r>
              <a:rPr lang="en-US" sz="1800" b="1" dirty="0"/>
              <a:t>-Zandbergen et al.</a:t>
            </a:r>
          </a:p>
          <a:p>
            <a:r>
              <a:rPr lang="en-US" dirty="0"/>
              <a:t>In the context of exact factorization approach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5455C59-E56D-F1B1-1FAC-BEC88BDA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92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3" y="1343758"/>
            <a:ext cx="5580307" cy="418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50" y="1336384"/>
            <a:ext cx="5580309" cy="4185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define the reactive dynamics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714375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Brendan Smith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4742F7C-EB83-0A48-294E-D1A1B7D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89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/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would acquire an additional phase with respect to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such that: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blipFill>
                <a:blip r:embed="rId2"/>
                <a:stretch>
                  <a:fillRect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Phase corrections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E43B913-F868-7F1E-F536-FD7204E3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A9452-0446-2B36-9A95-FAA81E09D5D9}"/>
              </a:ext>
            </a:extLst>
          </p:cNvPr>
          <p:cNvSpPr txBox="1"/>
          <p:nvPr/>
        </p:nvSpPr>
        <p:spPr>
          <a:xfrm>
            <a:off x="6612193" y="1313110"/>
            <a:ext cx="52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, N.,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J.E., Yang, W., 2011. J. Chem. Phys. 135. 024101.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/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uch a phase difference can also be acquired if the effective Hamiltonian used in the TD-SE (coherent dynamics) is constructed as: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𝑠𝑡𝑎𝑡𝑒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𝑎𝑐𝑡𝑖𝑣𝑒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blipFill>
                <a:blip r:embed="rId4"/>
                <a:stretch>
                  <a:fillRect l="-334"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/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blipFill>
                <a:blip r:embed="rId5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/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𝑠𝑡𝑎𝑡𝑒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𝑎𝑐𝑡𝑖𝑣𝑒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805C2A-ABF6-B8C7-4220-2295D465236D}"/>
              </a:ext>
            </a:extLst>
          </p:cNvPr>
          <p:cNvSpPr txBox="1"/>
          <p:nvPr/>
        </p:nvSpPr>
        <p:spPr>
          <a:xfrm>
            <a:off x="467032" y="3276566"/>
            <a:ext cx="545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Miao, </a:t>
            </a:r>
            <a:r>
              <a:rPr lang="en-US" b="1" dirty="0" err="1"/>
              <a:t>Subotnik</a:t>
            </a:r>
            <a:r>
              <a:rPr lang="en-US" b="1" dirty="0"/>
              <a:t>: Generalization to multiple states: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/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ra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≥0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86EE9E0-61A0-9D5B-906D-D139864C2790}"/>
              </a:ext>
            </a:extLst>
          </p:cNvPr>
          <p:cNvSpPr txBox="1"/>
          <p:nvPr/>
        </p:nvSpPr>
        <p:spPr>
          <a:xfrm>
            <a:off x="6612193" y="3276566"/>
            <a:ext cx="4370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Miao, G.,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J., 2019. J. Phys. Chem. A 123, 5428.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/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blipFill>
                <a:blip r:embed="rId8"/>
                <a:stretch>
                  <a:fillRect t="-75974" b="-1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939CD2A-6EE9-AC72-FAB8-B23F97830107}"/>
              </a:ext>
            </a:extLst>
          </p:cNvPr>
          <p:cNvSpPr txBox="1"/>
          <p:nvPr/>
        </p:nvSpPr>
        <p:spPr>
          <a:xfrm>
            <a:off x="9227572" y="6393526"/>
            <a:ext cx="3481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Zhu, C., 2016. Sci. Rep. 6. 24198.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ED5155-1636-B76B-D478-F34B1D26FF09}"/>
              </a:ext>
            </a:extLst>
          </p:cNvPr>
          <p:cNvSpPr txBox="1"/>
          <p:nvPr/>
        </p:nvSpPr>
        <p:spPr>
          <a:xfrm>
            <a:off x="467032" y="570676"/>
            <a:ext cx="28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-</a:t>
            </a:r>
            <a:r>
              <a:rPr lang="en-US" b="1" dirty="0" err="1"/>
              <a:t>Subotnik</a:t>
            </a:r>
            <a:r>
              <a:rPr lang="en-US" b="1" dirty="0"/>
              <a:t>-Yang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1654E-972E-D41D-6558-B75A86907AFB}"/>
              </a:ext>
            </a:extLst>
          </p:cNvPr>
          <p:cNvSpPr txBox="1"/>
          <p:nvPr/>
        </p:nvSpPr>
        <p:spPr>
          <a:xfrm>
            <a:off x="387829" y="4916996"/>
            <a:ext cx="28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2016, Zhu: </a:t>
            </a:r>
            <a:r>
              <a:rPr lang="en-US" dirty="0"/>
              <a:t>in terms of QCLE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44625F-FD25-ACF9-4D1C-1A7EB6026020}"/>
              </a:ext>
            </a:extLst>
          </p:cNvPr>
          <p:cNvSpPr/>
          <p:nvPr/>
        </p:nvSpPr>
        <p:spPr>
          <a:xfrm>
            <a:off x="5584723" y="5768919"/>
            <a:ext cx="589935" cy="484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/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blipFill>
                <a:blip r:embed="rId9"/>
                <a:stretch>
                  <a:fillRect t="-34416" b="-1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/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blipFill>
                <a:blip r:embed="rId10"/>
                <a:stretch>
                  <a:fillRect t="-156250" r="-34932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7131DD7-CFF2-9F2B-C15F-3681A1CF7575}"/>
              </a:ext>
            </a:extLst>
          </p:cNvPr>
          <p:cNvSpPr txBox="1"/>
          <p:nvPr/>
        </p:nvSpPr>
        <p:spPr>
          <a:xfrm>
            <a:off x="3515032" y="523220"/>
            <a:ext cx="1247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 </a:t>
            </a:r>
            <a:r>
              <a:rPr lang="en-US" b="1" dirty="0" err="1">
                <a:solidFill>
                  <a:srgbClr val="FF0000"/>
                </a:solidFill>
              </a:rPr>
              <a:t>do_ssy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BB5806-9A51-95DB-30D6-A5F2A23F83BA}"/>
              </a:ext>
            </a:extLst>
          </p:cNvPr>
          <p:cNvSpPr txBox="1"/>
          <p:nvPr/>
        </p:nvSpPr>
        <p:spPr>
          <a:xfrm>
            <a:off x="8946022" y="4790210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14DB5-B308-765B-F4D8-87D2F82D5114}"/>
              </a:ext>
            </a:extLst>
          </p:cNvPr>
          <p:cNvSpPr txBox="1"/>
          <p:nvPr/>
        </p:nvSpPr>
        <p:spPr>
          <a:xfrm>
            <a:off x="3657545" y="4971085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402436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14362" y="2635419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Structure of Libra package</a:t>
            </a:r>
          </a:p>
          <a:p>
            <a:pPr algn="ctr">
              <a:buNone/>
            </a:pPr>
            <a:r>
              <a:rPr lang="pt-BR" sz="4000" i="1" dirty="0"/>
              <a:t>Atomistic Workflows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313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8900" y="10894"/>
            <a:ext cx="2513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libra_py</a:t>
            </a:r>
            <a:endParaRPr lang="en-US" b="1" dirty="0">
              <a:solidFill>
                <a:srgbClr val="0000FF"/>
              </a:solidFill>
            </a:endParaRPr>
          </a:p>
          <a:p>
            <a:pPr algn="ctr"/>
            <a:r>
              <a:rPr lang="en-US" dirty="0"/>
              <a:t>(All the Python modules)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1358035" y="657225"/>
            <a:ext cx="2527427" cy="2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1085" y="929924"/>
            <a:ext cx="183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workflows</a:t>
            </a:r>
          </a:p>
          <a:p>
            <a:pPr algn="ctr"/>
            <a:r>
              <a:rPr lang="en-US" dirty="0"/>
              <a:t>(self-explanatory)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31758" y="929923"/>
            <a:ext cx="183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dynamics</a:t>
            </a:r>
          </a:p>
          <a:p>
            <a:pPr algn="ctr"/>
            <a:r>
              <a:rPr lang="en-US" dirty="0"/>
              <a:t>(self-explanatory)</a:t>
            </a:r>
          </a:p>
        </p:txBody>
      </p:sp>
      <p:cxnSp>
        <p:nvCxnSpPr>
          <p:cNvPr id="42" name="Straight Arrow Connector 41"/>
          <p:cNvCxnSpPr>
            <a:stCxn id="4" idx="2"/>
            <a:endCxn id="38" idx="0"/>
          </p:cNvCxnSpPr>
          <p:nvPr/>
        </p:nvCxnSpPr>
        <p:spPr>
          <a:xfrm>
            <a:off x="3885462" y="657225"/>
            <a:ext cx="963246" cy="27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89851" y="2277750"/>
            <a:ext cx="5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tsh</a:t>
            </a:r>
            <a:r>
              <a:rPr lang="en-US" b="1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46" name="Straight Arrow Connector 45"/>
          <p:cNvCxnSpPr>
            <a:stCxn id="38" idx="2"/>
            <a:endCxn id="44" idx="0"/>
          </p:cNvCxnSpPr>
          <p:nvPr/>
        </p:nvCxnSpPr>
        <p:spPr>
          <a:xfrm>
            <a:off x="4848708" y="1576254"/>
            <a:ext cx="4507402" cy="70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674351" y="3575255"/>
            <a:ext cx="3011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compute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generic_recipe</a:t>
            </a:r>
            <a:r>
              <a:rPr lang="en-US" dirty="0"/>
              <a:t> – initializes adiabatic/diabatic variables. Calls `</a:t>
            </a:r>
            <a:r>
              <a:rPr lang="en-US" dirty="0" err="1">
                <a:solidFill>
                  <a:srgbClr val="FF0000"/>
                </a:solidFill>
              </a:rPr>
              <a:t>run_dynamics</a:t>
            </a:r>
            <a:r>
              <a:rPr lang="en-US" dirty="0"/>
              <a:t>`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run_dynamics</a:t>
            </a:r>
            <a:r>
              <a:rPr lang="en-US" dirty="0"/>
              <a:t> – sets up the default parameters, initializes </a:t>
            </a:r>
            <a:r>
              <a:rPr lang="en-US" dirty="0" err="1"/>
              <a:t>Hamiltonains</a:t>
            </a:r>
            <a:r>
              <a:rPr lang="en-US" dirty="0"/>
              <a:t>, saves results, etc. Calls `</a:t>
            </a:r>
            <a:r>
              <a:rPr lang="en-US" dirty="0" err="1">
                <a:solidFill>
                  <a:srgbClr val="FF0000"/>
                </a:solidFill>
              </a:rPr>
              <a:t>compute_dynamics</a:t>
            </a:r>
            <a:r>
              <a:rPr lang="en-US" dirty="0"/>
              <a:t>`</a:t>
            </a:r>
          </a:p>
          <a:p>
            <a:pPr marL="285750" indent="-285750" algn="ctr">
              <a:buFontTx/>
              <a:buChar char="-"/>
            </a:pPr>
            <a:endParaRPr lang="en-US" dirty="0"/>
          </a:p>
        </p:txBody>
      </p:sp>
      <p:cxnSp>
        <p:nvCxnSpPr>
          <p:cNvPr id="63" name="Straight Arrow Connector 62"/>
          <p:cNvCxnSpPr>
            <a:cxnSpLocks/>
            <a:stCxn id="44" idx="2"/>
            <a:endCxn id="61" idx="0"/>
          </p:cNvCxnSpPr>
          <p:nvPr/>
        </p:nvCxnSpPr>
        <p:spPr>
          <a:xfrm flipH="1">
            <a:off x="8180065" y="2647082"/>
            <a:ext cx="1176045" cy="92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44091" y="55060"/>
            <a:ext cx="366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libra_core</a:t>
            </a:r>
            <a:endParaRPr lang="en-US" b="1" dirty="0">
              <a:solidFill>
                <a:srgbClr val="0000FF"/>
              </a:solidFill>
            </a:endParaRPr>
          </a:p>
          <a:p>
            <a:pPr algn="ctr"/>
            <a:r>
              <a:rPr lang="en-US" dirty="0"/>
              <a:t>(All the C++ stuff, exposed to Python)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293429" y="1114589"/>
            <a:ext cx="2449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compute_dynamics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This is the key function!</a:t>
            </a:r>
          </a:p>
        </p:txBody>
      </p:sp>
      <p:cxnSp>
        <p:nvCxnSpPr>
          <p:cNvPr id="77" name="Straight Arrow Connector 76"/>
          <p:cNvCxnSpPr>
            <a:stCxn id="69" idx="2"/>
            <a:endCxn id="70" idx="0"/>
          </p:cNvCxnSpPr>
          <p:nvPr/>
        </p:nvCxnSpPr>
        <p:spPr>
          <a:xfrm>
            <a:off x="8377446" y="701391"/>
            <a:ext cx="2140646" cy="41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 descr="Image result for ub logo">
            <a:extLst>
              <a:ext uri="{FF2B5EF4-FFF2-40B4-BE49-F238E27FC236}">
                <a16:creationId xmlns:a16="http://schemas.microsoft.com/office/drawing/2014/main" id="{E47C3111-4250-804C-D142-55BAEBE4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F91B5-BB13-A69B-2E9E-70F8F8F608A6}"/>
              </a:ext>
            </a:extLst>
          </p:cNvPr>
          <p:cNvSpPr txBox="1"/>
          <p:nvPr/>
        </p:nvSpPr>
        <p:spPr>
          <a:xfrm>
            <a:off x="3600659" y="228337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heom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5B19F3-3900-4B3F-B6BE-9D8DE22DE906}"/>
              </a:ext>
            </a:extLst>
          </p:cNvPr>
          <p:cNvCxnSpPr>
            <a:cxnSpLocks/>
            <a:stCxn id="38" idx="2"/>
            <a:endCxn id="2" idx="0"/>
          </p:cNvCxnSpPr>
          <p:nvPr/>
        </p:nvCxnSpPr>
        <p:spPr>
          <a:xfrm flipH="1">
            <a:off x="3967907" y="1576254"/>
            <a:ext cx="880801" cy="70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0655BA-B2FA-BCF4-0147-E047D7B5FCCB}"/>
              </a:ext>
            </a:extLst>
          </p:cNvPr>
          <p:cNvSpPr txBox="1"/>
          <p:nvPr/>
        </p:nvSpPr>
        <p:spPr>
          <a:xfrm>
            <a:off x="1053521" y="2283379"/>
            <a:ext cx="68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exact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0110ED-3D92-0B00-3DB8-1A68AB4F3160}"/>
              </a:ext>
            </a:extLst>
          </p:cNvPr>
          <p:cNvCxnSpPr>
            <a:cxnSpLocks/>
            <a:stCxn id="38" idx="2"/>
            <a:endCxn id="13" idx="0"/>
          </p:cNvCxnSpPr>
          <p:nvPr/>
        </p:nvCxnSpPr>
        <p:spPr>
          <a:xfrm flipH="1">
            <a:off x="1397943" y="1576254"/>
            <a:ext cx="3450765" cy="70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1CD1BA-2B77-78BC-F4CA-092A054DA297}"/>
              </a:ext>
            </a:extLst>
          </p:cNvPr>
          <p:cNvSpPr txBox="1"/>
          <p:nvPr/>
        </p:nvSpPr>
        <p:spPr>
          <a:xfrm>
            <a:off x="6674351" y="2283379"/>
            <a:ext cx="60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qtag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6991BE-C607-83B2-9262-76B83793D824}"/>
              </a:ext>
            </a:extLst>
          </p:cNvPr>
          <p:cNvCxnSpPr>
            <a:cxnSpLocks/>
            <a:stCxn id="38" idx="2"/>
            <a:endCxn id="34" idx="0"/>
          </p:cNvCxnSpPr>
          <p:nvPr/>
        </p:nvCxnSpPr>
        <p:spPr>
          <a:xfrm>
            <a:off x="4848708" y="1576254"/>
            <a:ext cx="2130054" cy="70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374CA8-EB81-9AD3-BB54-AE5759092189}"/>
              </a:ext>
            </a:extLst>
          </p:cNvPr>
          <p:cNvSpPr txBox="1"/>
          <p:nvPr/>
        </p:nvSpPr>
        <p:spPr>
          <a:xfrm>
            <a:off x="1085577" y="2690336"/>
            <a:ext cx="43213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</a:rPr>
              <a:t>Shakiba</a:t>
            </a:r>
            <a:r>
              <a:rPr lang="en-US" sz="1400" dirty="0">
                <a:effectLst/>
              </a:rPr>
              <a:t>, M.; Smith, B.; Li, W.; Dutra, M.; Jain, A.; Sun, X.; </a:t>
            </a:r>
            <a:r>
              <a:rPr lang="en-US" sz="1400" dirty="0" err="1">
                <a:effectLst/>
              </a:rPr>
              <a:t>Garashchuk</a:t>
            </a:r>
            <a:r>
              <a:rPr lang="en-US" sz="1400" dirty="0">
                <a:effectLst/>
              </a:rPr>
              <a:t>, S.; Akimov, A. </a:t>
            </a:r>
            <a:r>
              <a:rPr lang="en-US" sz="1400" i="1" dirty="0">
                <a:effectLst/>
              </a:rPr>
              <a:t>Software Impacts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2022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14</a:t>
            </a:r>
            <a:r>
              <a:rPr lang="en-US" sz="1400" dirty="0">
                <a:effectLst/>
              </a:rPr>
              <a:t>. </a:t>
            </a:r>
            <a:r>
              <a:rPr lang="en-US" sz="1400" dirty="0">
                <a:effectLst/>
                <a:hlinkClick r:id="rId3"/>
              </a:rPr>
              <a:t>https://doi.org/10.1016/j.simpa.2022.100445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7547CE-6A09-076A-FD69-CD7AF2B4A4D3}"/>
              </a:ext>
            </a:extLst>
          </p:cNvPr>
          <p:cNvSpPr txBox="1"/>
          <p:nvPr/>
        </p:nvSpPr>
        <p:spPr>
          <a:xfrm>
            <a:off x="5711748" y="2644426"/>
            <a:ext cx="3297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Dutra, M.; </a:t>
            </a:r>
            <a:r>
              <a:rPr lang="en-US" sz="1400" dirty="0" err="1">
                <a:effectLst/>
              </a:rPr>
              <a:t>Garashchuk</a:t>
            </a:r>
            <a:r>
              <a:rPr lang="en-US" sz="1400" dirty="0">
                <a:effectLst/>
              </a:rPr>
              <a:t>, S.; Akimov, A. V. </a:t>
            </a:r>
            <a:r>
              <a:rPr lang="en-US" sz="1400" i="1" dirty="0">
                <a:effectLst/>
              </a:rPr>
              <a:t>Int. J. Quantum Chem. </a:t>
            </a:r>
            <a:r>
              <a:rPr lang="en-US" sz="1400" b="1" i="1" dirty="0">
                <a:effectLst/>
              </a:rPr>
              <a:t>2023</a:t>
            </a:r>
            <a:r>
              <a:rPr lang="en-US" sz="1400" dirty="0">
                <a:effectLst/>
              </a:rPr>
              <a:t>, e27078. </a:t>
            </a:r>
            <a:r>
              <a:rPr lang="en-US" sz="1400" dirty="0">
                <a:effectLst/>
                <a:hlinkClick r:id="rId4"/>
              </a:rPr>
              <a:t>https://doi.org/10.1002/qua.27078</a:t>
            </a:r>
            <a:r>
              <a:rPr lang="en-US" sz="1400" dirty="0">
                <a:effectLst/>
              </a:rPr>
              <a:t>.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620AB4C-C188-64B6-E322-3D264625BB1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454483" y="2468044"/>
            <a:ext cx="599039" cy="25026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6A617F7-2A80-DEF1-792E-F30EA37C4065}"/>
              </a:ext>
            </a:extLst>
          </p:cNvPr>
          <p:cNvCxnSpPr/>
          <p:nvPr/>
        </p:nvCxnSpPr>
        <p:spPr>
          <a:xfrm>
            <a:off x="441084" y="4198059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5A00471-810E-A0C7-F941-A88F157F3B73}"/>
              </a:ext>
            </a:extLst>
          </p:cNvPr>
          <p:cNvSpPr txBox="1"/>
          <p:nvPr/>
        </p:nvSpPr>
        <p:spPr>
          <a:xfrm>
            <a:off x="676357" y="4013393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compute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C98559-8725-18EA-61F9-8E054DD8928C}"/>
              </a:ext>
            </a:extLst>
          </p:cNvPr>
          <p:cNvSpPr txBox="1"/>
          <p:nvPr/>
        </p:nvSpPr>
        <p:spPr>
          <a:xfrm>
            <a:off x="703155" y="4382725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plot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850709-236B-5587-C25D-D49C9F777937}"/>
              </a:ext>
            </a:extLst>
          </p:cNvPr>
          <p:cNvSpPr txBox="1"/>
          <p:nvPr/>
        </p:nvSpPr>
        <p:spPr>
          <a:xfrm>
            <a:off x="703155" y="4786068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save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85BBDF-B4A7-53A3-B4A3-86D65022C7CF}"/>
              </a:ext>
            </a:extLst>
          </p:cNvPr>
          <p:cNvCxnSpPr/>
          <p:nvPr/>
        </p:nvCxnSpPr>
        <p:spPr>
          <a:xfrm>
            <a:off x="441083" y="456739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B49CEE-66AB-0389-91E2-E90BE1C60095}"/>
              </a:ext>
            </a:extLst>
          </p:cNvPr>
          <p:cNvCxnSpPr/>
          <p:nvPr/>
        </p:nvCxnSpPr>
        <p:spPr>
          <a:xfrm>
            <a:off x="441083" y="4970734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FC1769-5D48-218D-FEA3-4B864FDEAB1B}"/>
              </a:ext>
            </a:extLst>
          </p:cNvPr>
          <p:cNvCxnSpPr/>
          <p:nvPr/>
        </p:nvCxnSpPr>
        <p:spPr>
          <a:xfrm>
            <a:off x="2104164" y="415072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89DEA01-0919-ECE5-2EB0-06BC3E227B74}"/>
              </a:ext>
            </a:extLst>
          </p:cNvPr>
          <p:cNvSpPr txBox="1"/>
          <p:nvPr/>
        </p:nvSpPr>
        <p:spPr>
          <a:xfrm>
            <a:off x="2339437" y="3966055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compute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95D5AB-5714-D70A-BF16-2AE62BC3B2AF}"/>
              </a:ext>
            </a:extLst>
          </p:cNvPr>
          <p:cNvSpPr txBox="1"/>
          <p:nvPr/>
        </p:nvSpPr>
        <p:spPr>
          <a:xfrm>
            <a:off x="2366235" y="4335387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plot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761501-8A99-9E97-F7AE-AAF66FBF8874}"/>
              </a:ext>
            </a:extLst>
          </p:cNvPr>
          <p:cNvSpPr txBox="1"/>
          <p:nvPr/>
        </p:nvSpPr>
        <p:spPr>
          <a:xfrm>
            <a:off x="2366235" y="4738730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save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7C6EF34-411D-29FB-85B4-867CB96A6323}"/>
              </a:ext>
            </a:extLst>
          </p:cNvPr>
          <p:cNvCxnSpPr/>
          <p:nvPr/>
        </p:nvCxnSpPr>
        <p:spPr>
          <a:xfrm>
            <a:off x="2104163" y="4520053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F05A79-7FDD-8991-325A-D299B6D2DB73}"/>
              </a:ext>
            </a:extLst>
          </p:cNvPr>
          <p:cNvCxnSpPr/>
          <p:nvPr/>
        </p:nvCxnSpPr>
        <p:spPr>
          <a:xfrm>
            <a:off x="2104163" y="4923396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59EBFCD-4ADC-654E-8184-3EAB733D7D47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2088799" y="2468044"/>
            <a:ext cx="1511860" cy="249705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537D8A1-6EEC-266C-7FEB-4F7290AE6706}"/>
              </a:ext>
            </a:extLst>
          </p:cNvPr>
          <p:cNvCxnSpPr/>
          <p:nvPr/>
        </p:nvCxnSpPr>
        <p:spPr>
          <a:xfrm>
            <a:off x="5300208" y="4473363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E1FE575-466D-F845-DB52-61E97F489837}"/>
              </a:ext>
            </a:extLst>
          </p:cNvPr>
          <p:cNvSpPr txBox="1"/>
          <p:nvPr/>
        </p:nvSpPr>
        <p:spPr>
          <a:xfrm>
            <a:off x="5535481" y="4288697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compute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EF82B29-DB86-EE57-1B08-8F71E4FC2E3B}"/>
              </a:ext>
            </a:extLst>
          </p:cNvPr>
          <p:cNvSpPr txBox="1"/>
          <p:nvPr/>
        </p:nvSpPr>
        <p:spPr>
          <a:xfrm>
            <a:off x="5562279" y="4658029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plot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D38D89-FBF1-E87E-E307-CFE038E4A537}"/>
              </a:ext>
            </a:extLst>
          </p:cNvPr>
          <p:cNvSpPr txBox="1"/>
          <p:nvPr/>
        </p:nvSpPr>
        <p:spPr>
          <a:xfrm>
            <a:off x="5562279" y="5061372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save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146FFE6-58DE-640A-5ECF-61620152BDF1}"/>
              </a:ext>
            </a:extLst>
          </p:cNvPr>
          <p:cNvCxnSpPr/>
          <p:nvPr/>
        </p:nvCxnSpPr>
        <p:spPr>
          <a:xfrm>
            <a:off x="5300207" y="4842695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FCA39A1-E9C4-C48A-036D-E7E746EA8799}"/>
              </a:ext>
            </a:extLst>
          </p:cNvPr>
          <p:cNvCxnSpPr/>
          <p:nvPr/>
        </p:nvCxnSpPr>
        <p:spPr>
          <a:xfrm>
            <a:off x="5300207" y="5246038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20FD409-2CBC-9270-61F4-1C177597101C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5269223" y="2468044"/>
            <a:ext cx="1405128" cy="281370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A573EBD-696B-3605-3E55-C67431C18D90}"/>
              </a:ext>
            </a:extLst>
          </p:cNvPr>
          <p:cNvCxnSpPr/>
          <p:nvPr/>
        </p:nvCxnSpPr>
        <p:spPr>
          <a:xfrm>
            <a:off x="5274841" y="415072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92A0C7F-0401-269E-579E-3CF901A5D920}"/>
              </a:ext>
            </a:extLst>
          </p:cNvPr>
          <p:cNvSpPr txBox="1"/>
          <p:nvPr/>
        </p:nvSpPr>
        <p:spPr>
          <a:xfrm>
            <a:off x="5516184" y="3962119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initialize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4A9B1B-CA11-ADED-C700-EEA18BB376E1}"/>
              </a:ext>
            </a:extLst>
          </p:cNvPr>
          <p:cNvSpPr txBox="1"/>
          <p:nvPr/>
        </p:nvSpPr>
        <p:spPr>
          <a:xfrm>
            <a:off x="9369623" y="3491711"/>
            <a:ext cx="271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plot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plot_dynamics</a:t>
            </a:r>
            <a:r>
              <a:rPr lang="en-US" dirty="0"/>
              <a:t> – the one to be used the most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plot_dyn</a:t>
            </a:r>
            <a:r>
              <a:rPr lang="en-US" dirty="0"/>
              <a:t> – to plot from the hdf5 files</a:t>
            </a:r>
          </a:p>
          <a:p>
            <a:pPr marL="285750" indent="-285750">
              <a:buFontTx/>
              <a:buChar char="-"/>
            </a:pPr>
            <a:r>
              <a:rPr lang="en-US" b="1" dirty="0" err="1"/>
              <a:t>plot_dyn_old</a:t>
            </a:r>
            <a:r>
              <a:rPr lang="en-US" dirty="0"/>
              <a:t> – deprecated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hdf2xyz</a:t>
            </a:r>
            <a:r>
              <a:rPr lang="en-US" dirty="0"/>
              <a:t> – convert data from </a:t>
            </a:r>
            <a:r>
              <a:rPr lang="en-US" dirty="0" err="1"/>
              <a:t>hdf</a:t>
            </a:r>
            <a:r>
              <a:rPr lang="en-US" dirty="0"/>
              <a:t> to </a:t>
            </a:r>
            <a:r>
              <a:rPr lang="en-US" dirty="0" err="1"/>
              <a:t>xyz</a:t>
            </a:r>
            <a:r>
              <a:rPr lang="en-US" dirty="0"/>
              <a:t>-formatted strings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D4C5DF-7BEB-FDA1-9AF4-8B6B9499CECF}"/>
              </a:ext>
            </a:extLst>
          </p:cNvPr>
          <p:cNvSpPr txBox="1"/>
          <p:nvPr/>
        </p:nvSpPr>
        <p:spPr>
          <a:xfrm>
            <a:off x="10357049" y="3059668"/>
            <a:ext cx="13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save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63DABFB-E81E-2955-7605-C3F64851992E}"/>
              </a:ext>
            </a:extLst>
          </p:cNvPr>
          <p:cNvCxnSpPr>
            <a:cxnSpLocks/>
            <a:stCxn id="44" idx="2"/>
            <a:endCxn id="96" idx="0"/>
          </p:cNvCxnSpPr>
          <p:nvPr/>
        </p:nvCxnSpPr>
        <p:spPr>
          <a:xfrm>
            <a:off x="9356110" y="2647082"/>
            <a:ext cx="1371945" cy="844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AAE06BC-0228-C689-0A02-E554AABB8877}"/>
              </a:ext>
            </a:extLst>
          </p:cNvPr>
          <p:cNvCxnSpPr>
            <a:cxnSpLocks/>
            <a:stCxn id="44" idx="2"/>
            <a:endCxn id="97" idx="0"/>
          </p:cNvCxnSpPr>
          <p:nvPr/>
        </p:nvCxnSpPr>
        <p:spPr>
          <a:xfrm>
            <a:off x="9356110" y="2647082"/>
            <a:ext cx="1655819" cy="4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BE2D933-5E75-23A8-5A89-2ACA4B852A45}"/>
              </a:ext>
            </a:extLst>
          </p:cNvPr>
          <p:cNvCxnSpPr>
            <a:cxnSpLocks/>
          </p:cNvCxnSpPr>
          <p:nvPr/>
        </p:nvCxnSpPr>
        <p:spPr>
          <a:xfrm>
            <a:off x="9489239" y="2475771"/>
            <a:ext cx="1788949" cy="26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AF9D421-208C-CFD2-257B-123496CE200E}"/>
              </a:ext>
            </a:extLst>
          </p:cNvPr>
          <p:cNvSpPr txBox="1"/>
          <p:nvPr/>
        </p:nvSpPr>
        <p:spPr>
          <a:xfrm>
            <a:off x="11133722" y="2690336"/>
            <a:ext cx="100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0403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8900" y="10894"/>
            <a:ext cx="2513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libra_py</a:t>
            </a:r>
            <a:endParaRPr lang="en-US" b="1" dirty="0">
              <a:solidFill>
                <a:srgbClr val="0000FF"/>
              </a:solidFill>
            </a:endParaRPr>
          </a:p>
          <a:p>
            <a:pPr algn="ctr"/>
            <a:r>
              <a:rPr lang="en-US" dirty="0"/>
              <a:t>(All the Python modules)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2389383" y="657225"/>
            <a:ext cx="1496079" cy="359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7233" y="1016549"/>
            <a:ext cx="118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workflows</a:t>
            </a:r>
          </a:p>
        </p:txBody>
      </p:sp>
      <p:cxnSp>
        <p:nvCxnSpPr>
          <p:cNvPr id="9" name="Straight Arrow Connector 8"/>
          <p:cNvCxnSpPr>
            <a:cxnSpLocks/>
            <a:stCxn id="7" idx="2"/>
            <a:endCxn id="12" idx="0"/>
          </p:cNvCxnSpPr>
          <p:nvPr/>
        </p:nvCxnSpPr>
        <p:spPr>
          <a:xfrm>
            <a:off x="2389383" y="1385881"/>
            <a:ext cx="225259" cy="26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149" y="1651443"/>
            <a:ext cx="448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nbra</a:t>
            </a:r>
            <a:endParaRPr lang="en-US" b="1" dirty="0">
              <a:solidFill>
                <a:srgbClr val="0000FF"/>
              </a:solidFill>
            </a:endParaRPr>
          </a:p>
          <a:p>
            <a:pPr algn="ctr"/>
            <a:r>
              <a:rPr lang="en-US" dirty="0"/>
              <a:t>(neglect of back-reaction approximation)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840" y="2748002"/>
            <a:ext cx="40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step2:  </a:t>
            </a:r>
            <a:r>
              <a:rPr lang="en-US" dirty="0"/>
              <a:t>time-overlaps &amp; NAC calculations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030" y="3177037"/>
            <a:ext cx="383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step2_many_body: </a:t>
            </a:r>
            <a:r>
              <a:rPr lang="en-US" dirty="0"/>
              <a:t>SP time-overlaps &amp; NAC calculations, and CI info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4939" y="4597271"/>
            <a:ext cx="36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step3</a:t>
            </a:r>
            <a:r>
              <a:rPr lang="en-US" dirty="0"/>
              <a:t>: phase corrections, re-indexing, SD-basis properties, etc.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24939" y="5282204"/>
            <a:ext cx="332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step3_many_body</a:t>
            </a:r>
            <a:r>
              <a:rPr lang="en-US" dirty="0"/>
              <a:t>: functions for computing NACs in the MB basis.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47467" y="905550"/>
            <a:ext cx="1833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dynamics</a:t>
            </a:r>
          </a:p>
          <a:p>
            <a:pPr algn="ctr"/>
            <a:r>
              <a:rPr lang="en-US" dirty="0"/>
              <a:t>(self-explanatory)</a:t>
            </a:r>
          </a:p>
        </p:txBody>
      </p:sp>
      <p:cxnSp>
        <p:nvCxnSpPr>
          <p:cNvPr id="42" name="Straight Arrow Connector 41"/>
          <p:cNvCxnSpPr>
            <a:stCxn id="4" idx="2"/>
            <a:endCxn id="38" idx="0"/>
          </p:cNvCxnSpPr>
          <p:nvPr/>
        </p:nvCxnSpPr>
        <p:spPr>
          <a:xfrm>
            <a:off x="3885462" y="657225"/>
            <a:ext cx="2078955" cy="24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84515" y="6054899"/>
            <a:ext cx="331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step4</a:t>
            </a:r>
            <a:r>
              <a:rPr lang="en-US" dirty="0"/>
              <a:t>: to be deprecated. use `</a:t>
            </a:r>
            <a:r>
              <a:rPr lang="en-US" b="1" dirty="0" err="1">
                <a:solidFill>
                  <a:srgbClr val="FF0000"/>
                </a:solidFill>
              </a:rPr>
              <a:t>compute_dynamics</a:t>
            </a:r>
            <a:r>
              <a:rPr lang="en-US" dirty="0"/>
              <a:t>` instead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44091" y="55060"/>
            <a:ext cx="366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00FF"/>
                </a:solidFill>
              </a:rPr>
              <a:t>libra_core</a:t>
            </a:r>
            <a:endParaRPr lang="en-US" b="1" dirty="0">
              <a:solidFill>
                <a:srgbClr val="0000FF"/>
              </a:solidFill>
            </a:endParaRPr>
          </a:p>
          <a:p>
            <a:pPr algn="ctr"/>
            <a:r>
              <a:rPr lang="en-US" dirty="0"/>
              <a:t>(All the C++ stuff, exposed to Python)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549344" y="923573"/>
            <a:ext cx="2449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compute_dynamics</a:t>
            </a:r>
            <a:endParaRPr lang="en-US" b="1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This is the key function!</a:t>
            </a:r>
          </a:p>
        </p:txBody>
      </p:sp>
      <p:cxnSp>
        <p:nvCxnSpPr>
          <p:cNvPr id="77" name="Straight Arrow Connector 76"/>
          <p:cNvCxnSpPr>
            <a:cxnSpLocks/>
            <a:stCxn id="69" idx="2"/>
            <a:endCxn id="70" idx="0"/>
          </p:cNvCxnSpPr>
          <p:nvPr/>
        </p:nvCxnSpPr>
        <p:spPr>
          <a:xfrm>
            <a:off x="8377446" y="701391"/>
            <a:ext cx="1396561" cy="222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7" descr="Image result for ub logo">
            <a:extLst>
              <a:ext uri="{FF2B5EF4-FFF2-40B4-BE49-F238E27FC236}">
                <a16:creationId xmlns:a16="http://schemas.microsoft.com/office/drawing/2014/main" id="{E47C3111-4250-804C-D142-55BAEBE4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9F821A-41AC-58D0-B4B2-DACA26AC6E59}"/>
              </a:ext>
            </a:extLst>
          </p:cNvPr>
          <p:cNvSpPr txBox="1"/>
          <p:nvPr/>
        </p:nvSpPr>
        <p:spPr>
          <a:xfrm>
            <a:off x="550840" y="3850536"/>
            <a:ext cx="348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step2_dftb:  </a:t>
            </a:r>
            <a:r>
              <a:rPr lang="en-US" dirty="0"/>
              <a:t>time-overlaps &amp; NAC calculations for DFTB+ specifically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EFD72D-11A9-FA12-BAAD-0AEBF67FC3C8}"/>
              </a:ext>
            </a:extLst>
          </p:cNvPr>
          <p:cNvSpPr txBox="1"/>
          <p:nvPr/>
        </p:nvSpPr>
        <p:spPr>
          <a:xfrm>
            <a:off x="550840" y="4584125"/>
            <a:ext cx="3678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step2_ergoscf:  </a:t>
            </a:r>
            <a:r>
              <a:rPr lang="en-US" dirty="0"/>
              <a:t>time-overlaps &amp; NAC calculations for </a:t>
            </a:r>
            <a:r>
              <a:rPr lang="en-US" dirty="0" err="1"/>
              <a:t>ErgoSCF</a:t>
            </a:r>
            <a:r>
              <a:rPr lang="en-US" dirty="0"/>
              <a:t> specifically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6746C-8A31-C728-D1E1-4C1D4A104FE6}"/>
              </a:ext>
            </a:extLst>
          </p:cNvPr>
          <p:cNvSpPr txBox="1"/>
          <p:nvPr/>
        </p:nvSpPr>
        <p:spPr>
          <a:xfrm>
            <a:off x="496839" y="5327863"/>
            <a:ext cx="386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step2_analysis: </a:t>
            </a:r>
            <a:r>
              <a:rPr lang="en-US" dirty="0"/>
              <a:t>compute compositions of the MB states, spectra for QE, etc.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30FB3C7-6B47-F45A-4B11-B56B3C317C9A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147485" y="1974608"/>
            <a:ext cx="224665" cy="36427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930DCF-E53E-4D7F-16CA-710B8EABFDCE}"/>
              </a:ext>
            </a:extLst>
          </p:cNvPr>
          <p:cNvCxnSpPr/>
          <p:nvPr/>
        </p:nvCxnSpPr>
        <p:spPr>
          <a:xfrm>
            <a:off x="147484" y="294265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70A02-5EB5-935B-CBD9-3E3A8DCA0245}"/>
              </a:ext>
            </a:extLst>
          </p:cNvPr>
          <p:cNvCxnSpPr/>
          <p:nvPr/>
        </p:nvCxnSpPr>
        <p:spPr>
          <a:xfrm>
            <a:off x="127820" y="3429000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FBA4600-9006-305C-75B1-BE750AF74970}"/>
              </a:ext>
            </a:extLst>
          </p:cNvPr>
          <p:cNvCxnSpPr/>
          <p:nvPr/>
        </p:nvCxnSpPr>
        <p:spPr>
          <a:xfrm>
            <a:off x="127820" y="4127439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2C09B2-CEDA-AD3D-FA48-33204F014194}"/>
              </a:ext>
            </a:extLst>
          </p:cNvPr>
          <p:cNvCxnSpPr/>
          <p:nvPr/>
        </p:nvCxnSpPr>
        <p:spPr>
          <a:xfrm>
            <a:off x="117988" y="4825529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F0F4F1-D536-AE44-E5BE-65B4C0F639A4}"/>
              </a:ext>
            </a:extLst>
          </p:cNvPr>
          <p:cNvCxnSpPr/>
          <p:nvPr/>
        </p:nvCxnSpPr>
        <p:spPr>
          <a:xfrm>
            <a:off x="117988" y="5605370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87BEC77-E9D6-25E5-C05F-7DD50F4C197F}"/>
              </a:ext>
            </a:extLst>
          </p:cNvPr>
          <p:cNvSpPr txBox="1"/>
          <p:nvPr/>
        </p:nvSpPr>
        <p:spPr>
          <a:xfrm>
            <a:off x="4924939" y="2420394"/>
            <a:ext cx="385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mapping</a:t>
            </a:r>
            <a:r>
              <a:rPr lang="en-US" dirty="0"/>
              <a:t>: functions for mapping single-particle properties (e.g. couplings) to the many-body ones. Most of it is to be replaced by `</a:t>
            </a:r>
            <a:r>
              <a:rPr lang="en-US" b="1" dirty="0">
                <a:solidFill>
                  <a:srgbClr val="FF0000"/>
                </a:solidFill>
              </a:rPr>
              <a:t>mapping2</a:t>
            </a:r>
            <a:r>
              <a:rPr lang="en-US" dirty="0"/>
              <a:t>`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D9E3E8-98AC-D280-98B7-7F09969AB819}"/>
              </a:ext>
            </a:extLst>
          </p:cNvPr>
          <p:cNvSpPr txBox="1"/>
          <p:nvPr/>
        </p:nvSpPr>
        <p:spPr>
          <a:xfrm>
            <a:off x="4924939" y="3736816"/>
            <a:ext cx="40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mapping2</a:t>
            </a:r>
            <a:r>
              <a:rPr lang="en-US" dirty="0"/>
              <a:t>: new, simplified and cleaned up version of the mapping module.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ED3476B-E9C0-8D6E-E77F-688B1C6E2F2E}"/>
              </a:ext>
            </a:extLst>
          </p:cNvPr>
          <p:cNvCxnSpPr>
            <a:cxnSpLocks/>
          </p:cNvCxnSpPr>
          <p:nvPr/>
        </p:nvCxnSpPr>
        <p:spPr>
          <a:xfrm rot="5400000">
            <a:off x="2532373" y="4087693"/>
            <a:ext cx="4226168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D6F86F-31E5-7D79-48EF-62361F053E78}"/>
              </a:ext>
            </a:extLst>
          </p:cNvPr>
          <p:cNvCxnSpPr>
            <a:cxnSpLocks/>
          </p:cNvCxnSpPr>
          <p:nvPr/>
        </p:nvCxnSpPr>
        <p:spPr>
          <a:xfrm>
            <a:off x="4638845" y="265320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6CAFF3-821A-AA6F-3F88-4AF8F5CA3DED}"/>
              </a:ext>
            </a:extLst>
          </p:cNvPr>
          <p:cNvCxnSpPr>
            <a:cxnSpLocks/>
          </p:cNvCxnSpPr>
          <p:nvPr/>
        </p:nvCxnSpPr>
        <p:spPr>
          <a:xfrm>
            <a:off x="4651807" y="3975292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730802-AB31-2136-4D02-8278D509080F}"/>
              </a:ext>
            </a:extLst>
          </p:cNvPr>
          <p:cNvCxnSpPr>
            <a:cxnSpLocks/>
          </p:cNvCxnSpPr>
          <p:nvPr/>
        </p:nvCxnSpPr>
        <p:spPr>
          <a:xfrm>
            <a:off x="4638845" y="4848602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3FD7543-FD08-7407-C0E0-BBEA2D9C9CCE}"/>
              </a:ext>
            </a:extLst>
          </p:cNvPr>
          <p:cNvCxnSpPr>
            <a:cxnSpLocks/>
          </p:cNvCxnSpPr>
          <p:nvPr/>
        </p:nvCxnSpPr>
        <p:spPr>
          <a:xfrm>
            <a:off x="4638845" y="5499641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A19AA9B-5964-35BE-4E0F-08FB513DF726}"/>
              </a:ext>
            </a:extLst>
          </p:cNvPr>
          <p:cNvCxnSpPr>
            <a:cxnSpLocks/>
          </p:cNvCxnSpPr>
          <p:nvPr/>
        </p:nvCxnSpPr>
        <p:spPr>
          <a:xfrm>
            <a:off x="4619181" y="6207127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2E86F82-CFCE-E327-726C-E077870B4290}"/>
              </a:ext>
            </a:extLst>
          </p:cNvPr>
          <p:cNvSpPr txBox="1"/>
          <p:nvPr/>
        </p:nvSpPr>
        <p:spPr>
          <a:xfrm>
            <a:off x="9153886" y="1812446"/>
            <a:ext cx="276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ann</a:t>
            </a:r>
            <a:r>
              <a:rPr lang="en-US" b="1" dirty="0">
                <a:solidFill>
                  <a:srgbClr val="0000FF"/>
                </a:solidFill>
              </a:rPr>
              <a:t>: </a:t>
            </a:r>
            <a:r>
              <a:rPr lang="en-US" dirty="0"/>
              <a:t>complete module for training ANN on the NBRA data and for forecasting it for longer times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0DE0C6-7AB9-DACB-254E-9FE92FB920C0}"/>
              </a:ext>
            </a:extLst>
          </p:cNvPr>
          <p:cNvSpPr txBox="1"/>
          <p:nvPr/>
        </p:nvSpPr>
        <p:spPr>
          <a:xfrm>
            <a:off x="9207887" y="3062564"/>
            <a:ext cx="2856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decoherence_times</a:t>
            </a:r>
            <a:r>
              <a:rPr lang="en-US" b="1" dirty="0">
                <a:solidFill>
                  <a:srgbClr val="0000FF"/>
                </a:solidFill>
              </a:rPr>
              <a:t>:  </a:t>
            </a:r>
            <a:r>
              <a:rPr lang="en-US" dirty="0"/>
              <a:t>to compute dephasing times and influence spectra from the NBRA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92EB17-CB5E-0D55-BF4F-B1F79DE6F438}"/>
              </a:ext>
            </a:extLst>
          </p:cNvPr>
          <p:cNvSpPr txBox="1"/>
          <p:nvPr/>
        </p:nvSpPr>
        <p:spPr>
          <a:xfrm>
            <a:off x="9212020" y="4216555"/>
            <a:ext cx="2984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qsh</a:t>
            </a:r>
            <a:r>
              <a:rPr lang="en-US" b="1" dirty="0">
                <a:solidFill>
                  <a:srgbClr val="0000FF"/>
                </a:solidFill>
              </a:rPr>
              <a:t>:  </a:t>
            </a:r>
            <a:r>
              <a:rPr lang="en-US" dirty="0"/>
              <a:t>module for quasi-stochastic Hamiltonian construction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DFB8F0-0C56-8EAC-F38A-49B0C24ECFE7}"/>
              </a:ext>
            </a:extLst>
          </p:cNvPr>
          <p:cNvSpPr txBox="1"/>
          <p:nvPr/>
        </p:nvSpPr>
        <p:spPr>
          <a:xfrm>
            <a:off x="9179864" y="5230456"/>
            <a:ext cx="303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lz</a:t>
            </a:r>
            <a:r>
              <a:rPr lang="en-US" b="1" dirty="0">
                <a:solidFill>
                  <a:srgbClr val="0000FF"/>
                </a:solidFill>
              </a:rPr>
              <a:t>:</a:t>
            </a:r>
            <a:r>
              <a:rPr lang="en-US" dirty="0"/>
              <a:t> module for Belyaev-Lebedev-Landau-Zener calculations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15D6A97-C2D4-2567-DE3C-2E2A88A131F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57134" y="1974609"/>
            <a:ext cx="3912373" cy="43818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12FA343-A93C-A20D-DC8F-429F83B8520F}"/>
              </a:ext>
            </a:extLst>
          </p:cNvPr>
          <p:cNvCxnSpPr/>
          <p:nvPr/>
        </p:nvCxnSpPr>
        <p:spPr>
          <a:xfrm>
            <a:off x="8775035" y="1974608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D175F98-99AD-C9ED-9B07-7F900816BED9}"/>
              </a:ext>
            </a:extLst>
          </p:cNvPr>
          <p:cNvCxnSpPr/>
          <p:nvPr/>
        </p:nvCxnSpPr>
        <p:spPr>
          <a:xfrm>
            <a:off x="8775035" y="3177037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2FB619A-E5C5-DE25-E8C1-AEB32494E7FD}"/>
              </a:ext>
            </a:extLst>
          </p:cNvPr>
          <p:cNvCxnSpPr/>
          <p:nvPr/>
        </p:nvCxnSpPr>
        <p:spPr>
          <a:xfrm>
            <a:off x="8769507" y="4516626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363D10-F0DD-9391-8A5E-18044BDD27B6}"/>
              </a:ext>
            </a:extLst>
          </p:cNvPr>
          <p:cNvCxnSpPr/>
          <p:nvPr/>
        </p:nvCxnSpPr>
        <p:spPr>
          <a:xfrm>
            <a:off x="8725557" y="6356412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C231D80-8DC7-AEF5-9737-2C7E288AF83C}"/>
              </a:ext>
            </a:extLst>
          </p:cNvPr>
          <p:cNvCxnSpPr/>
          <p:nvPr/>
        </p:nvCxnSpPr>
        <p:spPr>
          <a:xfrm>
            <a:off x="8775035" y="5585828"/>
            <a:ext cx="30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BA79465-21C1-4173-490E-725174F22854}"/>
              </a:ext>
            </a:extLst>
          </p:cNvPr>
          <p:cNvSpPr txBox="1"/>
          <p:nvPr/>
        </p:nvSpPr>
        <p:spPr>
          <a:xfrm>
            <a:off x="9207887" y="6234126"/>
            <a:ext cx="133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76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7673" y="933487"/>
            <a:ext cx="4171949" cy="72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workflows.nbra.step4.namd_workflow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77348" y="1132574"/>
            <a:ext cx="5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Parallelization, multiple methods/initial conditions</a:t>
            </a:r>
          </a:p>
        </p:txBody>
      </p:sp>
      <p:cxnSp>
        <p:nvCxnSpPr>
          <p:cNvPr id="5" name="Straight Arrow Connector 4"/>
          <p:cNvCxnSpPr>
            <a:stCxn id="6" idx="2"/>
            <a:endCxn id="6" idx="2"/>
          </p:cNvCxnSpPr>
          <p:nvPr/>
        </p:nvCxnSpPr>
        <p:spPr>
          <a:xfrm>
            <a:off x="2533648" y="1659044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7673" y="2014544"/>
            <a:ext cx="4171949" cy="72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workflows.nbra.step4.run_tsh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>
            <a:off x="2533648" y="1659044"/>
            <a:ext cx="0" cy="35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77348" y="2177779"/>
            <a:ext cx="3219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Initialization of nuclear variables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7673" y="3294004"/>
            <a:ext cx="4171949" cy="72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dynamics.tsh.compute.generic_recipe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77348" y="3234407"/>
            <a:ext cx="5833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Initialization of electronic variables, transformation to the desired representation, </a:t>
            </a:r>
            <a:r>
              <a:rPr lang="en-US" dirty="0" err="1"/>
              <a:t>nHamiltonian</a:t>
            </a:r>
            <a:r>
              <a:rPr lang="en-US" dirty="0"/>
              <a:t> object construction and initialization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7674" y="4527293"/>
            <a:ext cx="4171949" cy="72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dynamics.tsh.compute.run_dynamics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777348" y="4448051"/>
            <a:ext cx="5833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Initialization of default parameters, writing files, computing some observables, thermostat variables, iteration over nuclear </a:t>
            </a:r>
            <a:r>
              <a:rPr lang="en-US" dirty="0" err="1"/>
              <a:t>timesteps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7" idx="2"/>
            <a:endCxn id="19" idx="0"/>
          </p:cNvCxnSpPr>
          <p:nvPr/>
        </p:nvCxnSpPr>
        <p:spPr>
          <a:xfrm>
            <a:off x="2533648" y="2740101"/>
            <a:ext cx="0" cy="55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2"/>
            <a:endCxn id="21" idx="0"/>
          </p:cNvCxnSpPr>
          <p:nvPr/>
        </p:nvCxnSpPr>
        <p:spPr>
          <a:xfrm>
            <a:off x="2533648" y="4019561"/>
            <a:ext cx="1" cy="50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7672" y="5760582"/>
            <a:ext cx="4171949" cy="725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compute_dynamics</a:t>
            </a:r>
            <a:r>
              <a:rPr lang="en-US" b="1" dirty="0"/>
              <a:t> (</a:t>
            </a:r>
            <a:r>
              <a:rPr lang="en-US" b="1" dirty="0" err="1"/>
              <a:t>libra_core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863074" y="5661695"/>
            <a:ext cx="55193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TSH/Ehrenfest and decoherence algorithms, trajectory coupling, Hamiltonian properties updates (calling external Python functions)</a:t>
            </a:r>
          </a:p>
        </p:txBody>
      </p:sp>
      <p:cxnSp>
        <p:nvCxnSpPr>
          <p:cNvPr id="31" name="Straight Arrow Connector 30"/>
          <p:cNvCxnSpPr>
            <a:stCxn id="21" idx="2"/>
            <a:endCxn id="28" idx="0"/>
          </p:cNvCxnSpPr>
          <p:nvPr/>
        </p:nvCxnSpPr>
        <p:spPr>
          <a:xfrm flipH="1">
            <a:off x="2533647" y="5252850"/>
            <a:ext cx="2" cy="507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8355F553-195C-7EBB-B908-B543430D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BAFEF-55C3-306D-10C6-37F1DA3A0F59}"/>
              </a:ext>
            </a:extLst>
          </p:cNvPr>
          <p:cNvSpPr txBox="1"/>
          <p:nvPr/>
        </p:nvSpPr>
        <p:spPr>
          <a:xfrm>
            <a:off x="2140145" y="122951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Brief Overview of the Deprecated step4</a:t>
            </a:r>
          </a:p>
        </p:txBody>
      </p:sp>
    </p:spTree>
    <p:extLst>
      <p:ext uri="{BB962C8B-B14F-4D97-AF65-F5344CB8AC3E}">
        <p14:creationId xmlns:p14="http://schemas.microsoft.com/office/powerpoint/2010/main" val="760343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14362" y="2635419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More on the nHamiltonian class. </a:t>
            </a:r>
          </a:p>
          <a:p>
            <a:pPr algn="ctr">
              <a:buNone/>
            </a:pPr>
            <a:r>
              <a:rPr lang="pt-BR" sz="4000" i="1" dirty="0"/>
              <a:t>Making Interfaces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419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7498" y="3228568"/>
            <a:ext cx="3873403" cy="723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27496" y="3943350"/>
            <a:ext cx="3873405" cy="27309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82385" y="4020254"/>
                <a:ext cx="1381340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385" y="4020254"/>
                <a:ext cx="1381340" cy="474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60873" y="6150200"/>
                <a:ext cx="131484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873" y="6150200"/>
                <a:ext cx="1314847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549355" y="4650092"/>
            <a:ext cx="3395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ham.compute_diabatic</a:t>
            </a:r>
            <a:r>
              <a:rPr lang="en-US" dirty="0"/>
              <a:t>(</a:t>
            </a:r>
            <a:r>
              <a:rPr lang="en-US" dirty="0" err="1"/>
              <a:t>bp</a:t>
            </a:r>
            <a:r>
              <a:rPr lang="en-US" dirty="0"/>
              <a:t>::object </a:t>
            </a:r>
            <a:r>
              <a:rPr lang="en-US" dirty="0" err="1"/>
              <a:t>py_funct</a:t>
            </a:r>
            <a:r>
              <a:rPr lang="en-US" dirty="0"/>
              <a:t>, </a:t>
            </a:r>
            <a:r>
              <a:rPr lang="en-US" dirty="0" err="1"/>
              <a:t>bp</a:t>
            </a:r>
            <a:r>
              <a:rPr lang="en-US" dirty="0"/>
              <a:t>::object q, </a:t>
            </a:r>
            <a:r>
              <a:rPr lang="en-US" dirty="0" err="1"/>
              <a:t>bp</a:t>
            </a:r>
            <a:r>
              <a:rPr lang="en-US" dirty="0"/>
              <a:t>::object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346" y="5804133"/>
            <a:ext cx="311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ham.compute_adiabatic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lvl</a:t>
            </a:r>
            <a:r>
              <a:rPr lang="en-US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4250" y="1609995"/>
            <a:ext cx="3535990" cy="15616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587704" y="2094703"/>
            <a:ext cx="1480418" cy="993446"/>
            <a:chOff x="2205976" y="1237450"/>
            <a:chExt cx="1597228" cy="1309382"/>
          </a:xfrm>
        </p:grpSpPr>
        <p:sp>
          <p:nvSpPr>
            <p:cNvPr id="31" name="Rectangle 30"/>
            <p:cNvSpPr/>
            <p:nvPr/>
          </p:nvSpPr>
          <p:spPr>
            <a:xfrm>
              <a:off x="2205976" y="1237450"/>
              <a:ext cx="1497535" cy="11864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40024" y="1278110"/>
              <a:ext cx="1105486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Ham_dia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40024" y="1734627"/>
              <a:ext cx="1363180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d1Ham_dia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27492" y="2060045"/>
              <a:ext cx="370457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92325" y="2083244"/>
            <a:ext cx="1333353" cy="903907"/>
            <a:chOff x="310597" y="1237450"/>
            <a:chExt cx="1544833" cy="1190132"/>
          </a:xfrm>
        </p:grpSpPr>
        <p:sp>
          <p:nvSpPr>
            <p:cNvPr id="50" name="Rectangle 49"/>
            <p:cNvSpPr/>
            <p:nvPr/>
          </p:nvSpPr>
          <p:spPr>
            <a:xfrm>
              <a:off x="310597" y="1237450"/>
              <a:ext cx="1463002" cy="11481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6239" y="1287362"/>
              <a:ext cx="1187155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Ham_adi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544" y="1750332"/>
              <a:ext cx="1463886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d1Ham_adi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2975" y="1941300"/>
              <a:ext cx="397824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37" name="Elbow Connector 36"/>
          <p:cNvCxnSpPr/>
          <p:nvPr/>
        </p:nvCxnSpPr>
        <p:spPr>
          <a:xfrm rot="5400000" flipH="1" flipV="1">
            <a:off x="5941831" y="3556195"/>
            <a:ext cx="2530219" cy="507374"/>
          </a:xfrm>
          <a:prstGeom prst="bentConnector3">
            <a:avLst>
              <a:gd name="adj1" fmla="val 685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6200000" flipV="1">
            <a:off x="1657480" y="4067510"/>
            <a:ext cx="3467101" cy="421627"/>
          </a:xfrm>
          <a:prstGeom prst="bentConnector3">
            <a:avLst>
              <a:gd name="adj1" fmla="val -824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0800000">
            <a:off x="2824959" y="2296563"/>
            <a:ext cx="750611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815263" y="1612677"/>
            <a:ext cx="2771775" cy="1367770"/>
            <a:chOff x="5838825" y="1130952"/>
            <a:chExt cx="2771775" cy="1312359"/>
          </a:xfrm>
        </p:grpSpPr>
        <p:sp>
          <p:nvSpPr>
            <p:cNvPr id="14" name="Rectangle 13"/>
            <p:cNvSpPr/>
            <p:nvPr/>
          </p:nvSpPr>
          <p:spPr>
            <a:xfrm>
              <a:off x="5838825" y="1130952"/>
              <a:ext cx="2771775" cy="13123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22438" y="1257115"/>
              <a:ext cx="2393796" cy="103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User-defined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Hamiltonian</a:t>
              </a:r>
              <a:endParaRPr lang="en-US" sz="3200" dirty="0"/>
            </a:p>
          </p:txBody>
        </p:sp>
      </p:grpSp>
      <p:cxnSp>
        <p:nvCxnSpPr>
          <p:cNvPr id="51" name="Elbow Connector 50"/>
          <p:cNvCxnSpPr>
            <a:stCxn id="50" idx="2"/>
            <a:endCxn id="9" idx="1"/>
          </p:cNvCxnSpPr>
          <p:nvPr/>
        </p:nvCxnSpPr>
        <p:spPr>
          <a:xfrm rot="16200000" flipH="1">
            <a:off x="1263796" y="4015181"/>
            <a:ext cx="3456969" cy="1337186"/>
          </a:xfrm>
          <a:prstGeom prst="bent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806399" y="904806"/>
            <a:ext cx="2771775" cy="686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34250" y="918362"/>
            <a:ext cx="3535990" cy="686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1030" y="3293573"/>
            <a:ext cx="37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Dynamical Algorithm</a:t>
            </a:r>
          </a:p>
        </p:txBody>
      </p:sp>
      <p:pic>
        <p:nvPicPr>
          <p:cNvPr id="46" name="Picture 2" descr="Image result for u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442" y="3746373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317121" y="4083082"/>
            <a:ext cx="249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User calls dynamics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0800000">
            <a:off x="4957131" y="2296563"/>
            <a:ext cx="2858129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 rot="10800000">
            <a:off x="9192287" y="2866869"/>
            <a:ext cx="428625" cy="662264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924212" y="1532280"/>
            <a:ext cx="295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Transformations</a:t>
            </a:r>
          </a:p>
        </p:txBody>
      </p:sp>
      <p:sp>
        <p:nvSpPr>
          <p:cNvPr id="57" name="Down Arrow 56"/>
          <p:cNvSpPr/>
          <p:nvPr/>
        </p:nvSpPr>
        <p:spPr>
          <a:xfrm rot="5400000">
            <a:off x="8255191" y="3257423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16200000">
            <a:off x="7754793" y="5552540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84093" y="5889628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  <p:pic>
        <p:nvPicPr>
          <p:cNvPr id="42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4B86A-54B1-D4EA-32BB-0E92F6EB12A2}"/>
              </a:ext>
            </a:extLst>
          </p:cNvPr>
          <p:cNvSpPr txBox="1"/>
          <p:nvPr/>
        </p:nvSpPr>
        <p:spPr>
          <a:xfrm>
            <a:off x="2083442" y="80128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How `</a:t>
            </a:r>
            <a:r>
              <a:rPr lang="en-US" sz="2800" b="1" dirty="0" err="1">
                <a:solidFill>
                  <a:srgbClr val="0070C0"/>
                </a:solidFill>
              </a:rPr>
              <a:t>compute_dynamics</a:t>
            </a:r>
            <a:r>
              <a:rPr lang="en-US" sz="2800" b="1" dirty="0">
                <a:solidFill>
                  <a:srgbClr val="0070C0"/>
                </a:solidFill>
              </a:rPr>
              <a:t>` works</a:t>
            </a:r>
          </a:p>
        </p:txBody>
      </p:sp>
    </p:spTree>
    <p:extLst>
      <p:ext uri="{BB962C8B-B14F-4D97-AF65-F5344CB8AC3E}">
        <p14:creationId xmlns:p14="http://schemas.microsoft.com/office/powerpoint/2010/main" val="2518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/>
      <p:bldP spid="9" grpId="0"/>
      <p:bldP spid="10" grpId="0"/>
      <p:bldP spid="11" grpId="0"/>
      <p:bldP spid="16" grpId="0" animBg="1"/>
      <p:bldP spid="44" grpId="0" animBg="1"/>
      <p:bldP spid="39" grpId="0" animBg="1"/>
      <p:bldP spid="43" grpId="0" animBg="1"/>
      <p:bldP spid="3" grpId="0"/>
      <p:bldP spid="48" grpId="0"/>
      <p:bldP spid="49" grpId="0" animBg="1"/>
      <p:bldP spid="53" grpId="0" animBg="1"/>
      <p:bldP spid="55" grpId="0"/>
      <p:bldP spid="57" grpId="0" animBg="1"/>
      <p:bldP spid="58" grpId="0" animBg="1"/>
      <p:bldP spid="5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4494802"/>
                  </p:ext>
                </p:extLst>
              </p:nvPr>
            </p:nvGraphicFramePr>
            <p:xfrm>
              <a:off x="1726659" y="2885307"/>
              <a:ext cx="8738681" cy="36994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12203">
                      <a:extLst>
                        <a:ext uri="{9D8B030D-6E8A-4147-A177-3AD203B41FA5}">
                          <a16:colId xmlns:a16="http://schemas.microsoft.com/office/drawing/2014/main" val="3894357994"/>
                        </a:ext>
                      </a:extLst>
                    </a:gridCol>
                    <a:gridCol w="826851">
                      <a:extLst>
                        <a:ext uri="{9D8B030D-6E8A-4147-A177-3AD203B41FA5}">
                          <a16:colId xmlns:a16="http://schemas.microsoft.com/office/drawing/2014/main" val="4294268759"/>
                        </a:ext>
                      </a:extLst>
                    </a:gridCol>
                    <a:gridCol w="865762">
                      <a:extLst>
                        <a:ext uri="{9D8B030D-6E8A-4147-A177-3AD203B41FA5}">
                          <a16:colId xmlns:a16="http://schemas.microsoft.com/office/drawing/2014/main" val="2793253422"/>
                        </a:ext>
                      </a:extLst>
                    </a:gridCol>
                    <a:gridCol w="865761">
                      <a:extLst>
                        <a:ext uri="{9D8B030D-6E8A-4147-A177-3AD203B41FA5}">
                          <a16:colId xmlns:a16="http://schemas.microsoft.com/office/drawing/2014/main" val="2616040900"/>
                        </a:ext>
                      </a:extLst>
                    </a:gridCol>
                    <a:gridCol w="894945">
                      <a:extLst>
                        <a:ext uri="{9D8B030D-6E8A-4147-A177-3AD203B41FA5}">
                          <a16:colId xmlns:a16="http://schemas.microsoft.com/office/drawing/2014/main" val="3434859788"/>
                        </a:ext>
                      </a:extLst>
                    </a:gridCol>
                    <a:gridCol w="826851">
                      <a:extLst>
                        <a:ext uri="{9D8B030D-6E8A-4147-A177-3AD203B41FA5}">
                          <a16:colId xmlns:a16="http://schemas.microsoft.com/office/drawing/2014/main" val="1257572022"/>
                        </a:ext>
                      </a:extLst>
                    </a:gridCol>
                    <a:gridCol w="846308">
                      <a:extLst>
                        <a:ext uri="{9D8B030D-6E8A-4147-A177-3AD203B41FA5}">
                          <a16:colId xmlns:a16="http://schemas.microsoft.com/office/drawing/2014/main" val="2381790142"/>
                        </a:ext>
                      </a:extLst>
                    </a:gridCol>
                  </a:tblGrid>
                  <a:tr h="963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  <m:sup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𝒗𝒊𝒃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196619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nHamiltonian</a:t>
                          </a:r>
                          <a:r>
                            <a:rPr lang="en-US" dirty="0"/>
                            <a:t>::</a:t>
                          </a:r>
                          <a:r>
                            <a:rPr lang="en-US" b="1" dirty="0" err="1"/>
                            <a:t>compute_diabatic</a:t>
                          </a:r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bp</a:t>
                          </a:r>
                          <a:r>
                            <a:rPr lang="en-US" dirty="0"/>
                            <a:t>::object </a:t>
                          </a:r>
                          <a:r>
                            <a:rPr lang="en-US" dirty="0" err="1"/>
                            <a:t>py_funct</a:t>
                          </a:r>
                          <a:r>
                            <a:rPr lang="en-US" baseline="0" dirty="0"/>
                            <a:t> …)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10600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nHamiltonian</a:t>
                          </a:r>
                          <a:r>
                            <a:rPr lang="en-US" dirty="0"/>
                            <a:t>::</a:t>
                          </a:r>
                          <a:r>
                            <a:rPr lang="en-US" b="1" dirty="0" err="1"/>
                            <a:t>compute_nac_dia</a:t>
                          </a:r>
                          <a:r>
                            <a:rPr lang="en-US" dirty="0"/>
                            <a:t>(…)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98461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nHamiltonian</a:t>
                          </a:r>
                          <a:r>
                            <a:rPr lang="en-US" dirty="0"/>
                            <a:t>::</a:t>
                          </a:r>
                          <a:r>
                            <a:rPr lang="en-US" b="1" dirty="0" err="1"/>
                            <a:t>compute_hvib_dia</a:t>
                          </a:r>
                          <a:r>
                            <a:rPr lang="en-US" dirty="0"/>
                            <a:t>(…)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095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4494802"/>
                  </p:ext>
                </p:extLst>
              </p:nvPr>
            </p:nvGraphicFramePr>
            <p:xfrm>
              <a:off x="1726659" y="2885307"/>
              <a:ext cx="8738681" cy="36994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12203">
                      <a:extLst>
                        <a:ext uri="{9D8B030D-6E8A-4147-A177-3AD203B41FA5}">
                          <a16:colId xmlns:a16="http://schemas.microsoft.com/office/drawing/2014/main" val="3894357994"/>
                        </a:ext>
                      </a:extLst>
                    </a:gridCol>
                    <a:gridCol w="826851">
                      <a:extLst>
                        <a:ext uri="{9D8B030D-6E8A-4147-A177-3AD203B41FA5}">
                          <a16:colId xmlns:a16="http://schemas.microsoft.com/office/drawing/2014/main" val="4294268759"/>
                        </a:ext>
                      </a:extLst>
                    </a:gridCol>
                    <a:gridCol w="865762">
                      <a:extLst>
                        <a:ext uri="{9D8B030D-6E8A-4147-A177-3AD203B41FA5}">
                          <a16:colId xmlns:a16="http://schemas.microsoft.com/office/drawing/2014/main" val="2793253422"/>
                        </a:ext>
                      </a:extLst>
                    </a:gridCol>
                    <a:gridCol w="865761">
                      <a:extLst>
                        <a:ext uri="{9D8B030D-6E8A-4147-A177-3AD203B41FA5}">
                          <a16:colId xmlns:a16="http://schemas.microsoft.com/office/drawing/2014/main" val="2616040900"/>
                        </a:ext>
                      </a:extLst>
                    </a:gridCol>
                    <a:gridCol w="894945">
                      <a:extLst>
                        <a:ext uri="{9D8B030D-6E8A-4147-A177-3AD203B41FA5}">
                          <a16:colId xmlns:a16="http://schemas.microsoft.com/office/drawing/2014/main" val="3434859788"/>
                        </a:ext>
                      </a:extLst>
                    </a:gridCol>
                    <a:gridCol w="826851">
                      <a:extLst>
                        <a:ext uri="{9D8B030D-6E8A-4147-A177-3AD203B41FA5}">
                          <a16:colId xmlns:a16="http://schemas.microsoft.com/office/drawing/2014/main" val="1257572022"/>
                        </a:ext>
                      </a:extLst>
                    </a:gridCol>
                    <a:gridCol w="846308">
                      <a:extLst>
                        <a:ext uri="{9D8B030D-6E8A-4147-A177-3AD203B41FA5}">
                          <a16:colId xmlns:a16="http://schemas.microsoft.com/office/drawing/2014/main" val="2381790142"/>
                        </a:ext>
                      </a:extLst>
                    </a:gridCol>
                  </a:tblGrid>
                  <a:tr h="963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Function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0000" t="-3165" r="-525926" b="-286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9790" t="-3165" r="-396503" b="-286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4085" t="-3165" r="-299296" b="-286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521" t="-3165" r="-191096" b="-286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2941" t="-3165" r="-105147" b="-2860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32374" t="-3165" r="-2878" b="-2860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196619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nHamiltonian</a:t>
                          </a:r>
                          <a:r>
                            <a:rPr lang="en-US" dirty="0" smtClean="0"/>
                            <a:t>::</a:t>
                          </a:r>
                          <a:r>
                            <a:rPr lang="en-US" b="1" dirty="0" err="1" smtClean="0"/>
                            <a:t>compute_diabatic</a:t>
                          </a:r>
                          <a:r>
                            <a:rPr lang="en-US" dirty="0" smtClean="0"/>
                            <a:t>(</a:t>
                          </a:r>
                          <a:r>
                            <a:rPr lang="en-US" dirty="0" err="1" smtClean="0"/>
                            <a:t>bp</a:t>
                          </a:r>
                          <a:r>
                            <a:rPr lang="en-US" dirty="0" smtClean="0"/>
                            <a:t>::object </a:t>
                          </a:r>
                          <a:r>
                            <a:rPr lang="en-US" dirty="0" err="1" smtClean="0"/>
                            <a:t>py_funct</a:t>
                          </a:r>
                          <a:r>
                            <a:rPr lang="en-US" baseline="0" dirty="0" smtClean="0"/>
                            <a:t> …)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210600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nHamiltonian</a:t>
                          </a:r>
                          <a:r>
                            <a:rPr lang="en-US" dirty="0" smtClean="0"/>
                            <a:t>::</a:t>
                          </a:r>
                          <a:r>
                            <a:rPr lang="en-US" b="1" dirty="0" err="1" smtClean="0"/>
                            <a:t>compute_nac_dia</a:t>
                          </a:r>
                          <a:r>
                            <a:rPr lang="en-US" dirty="0" smtClean="0"/>
                            <a:t>(…)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98461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nHamiltonian</a:t>
                          </a:r>
                          <a:r>
                            <a:rPr lang="en-US" dirty="0" smtClean="0"/>
                            <a:t>::</a:t>
                          </a:r>
                          <a:r>
                            <a:rPr lang="en-US" b="1" dirty="0" err="1" smtClean="0"/>
                            <a:t>compute_hvib_dia</a:t>
                          </a:r>
                          <a:r>
                            <a:rPr lang="en-US" dirty="0" smtClean="0"/>
                            <a:t>(…)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0954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3617844" y="1411356"/>
            <a:ext cx="591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= Required Input</a:t>
            </a:r>
          </a:p>
          <a:p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 = Output</a:t>
            </a:r>
          </a:p>
          <a:p>
            <a:r>
              <a:rPr lang="en-US" b="1" dirty="0">
                <a:solidFill>
                  <a:srgbClr val="92D050"/>
                </a:solidFill>
              </a:rPr>
              <a:t>Green with D </a:t>
            </a:r>
            <a:r>
              <a:rPr lang="en-US" dirty="0"/>
              <a:t>= Can be set up directly via Python function call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6D079C7E-ACBF-AC50-71C0-107D887F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5DFB7-2794-11DB-1D46-9B13BFAF24FA}"/>
                  </a:ext>
                </a:extLst>
              </p:cNvPr>
              <p:cNvSpPr txBox="1"/>
              <p:nvPr/>
            </p:nvSpPr>
            <p:spPr>
              <a:xfrm>
                <a:off x="1714685" y="0"/>
                <a:ext cx="7537469" cy="99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Different ways of computing matrix elements. Example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𝒅𝒊𝒂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𝒗𝒊𝒃</m:t>
                        </m:r>
                      </m:sup>
                    </m:sSubSup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5DFB7-2794-11DB-1D46-9B13BFAF2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685" y="0"/>
                <a:ext cx="7537469" cy="998991"/>
              </a:xfrm>
              <a:prstGeom prst="rect">
                <a:avLst/>
              </a:prstGeom>
              <a:blipFill>
                <a:blip r:embed="rId4"/>
                <a:stretch>
                  <a:fillRect t="-5488" b="-16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746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353770"/>
                  </p:ext>
                </p:extLst>
              </p:nvPr>
            </p:nvGraphicFramePr>
            <p:xfrm>
              <a:off x="168965" y="1193539"/>
              <a:ext cx="11827565" cy="55234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9974">
                      <a:extLst>
                        <a:ext uri="{9D8B030D-6E8A-4147-A177-3AD203B41FA5}">
                          <a16:colId xmlns:a16="http://schemas.microsoft.com/office/drawing/2014/main" val="3894357994"/>
                        </a:ext>
                      </a:extLst>
                    </a:gridCol>
                    <a:gridCol w="576470">
                      <a:extLst>
                        <a:ext uri="{9D8B030D-6E8A-4147-A177-3AD203B41FA5}">
                          <a16:colId xmlns:a16="http://schemas.microsoft.com/office/drawing/2014/main" val="4294268759"/>
                        </a:ext>
                      </a:extLst>
                    </a:gridCol>
                    <a:gridCol w="566530">
                      <a:extLst>
                        <a:ext uri="{9D8B030D-6E8A-4147-A177-3AD203B41FA5}">
                          <a16:colId xmlns:a16="http://schemas.microsoft.com/office/drawing/2014/main" val="2793253422"/>
                        </a:ext>
                      </a:extLst>
                    </a:gridCol>
                    <a:gridCol w="566531">
                      <a:extLst>
                        <a:ext uri="{9D8B030D-6E8A-4147-A177-3AD203B41FA5}">
                          <a16:colId xmlns:a16="http://schemas.microsoft.com/office/drawing/2014/main" val="3117069620"/>
                        </a:ext>
                      </a:extLst>
                    </a:gridCol>
                    <a:gridCol w="755373">
                      <a:extLst>
                        <a:ext uri="{9D8B030D-6E8A-4147-A177-3AD203B41FA5}">
                          <a16:colId xmlns:a16="http://schemas.microsoft.com/office/drawing/2014/main" val="2616040900"/>
                        </a:ext>
                      </a:extLst>
                    </a:gridCol>
                    <a:gridCol w="854766">
                      <a:extLst>
                        <a:ext uri="{9D8B030D-6E8A-4147-A177-3AD203B41FA5}">
                          <a16:colId xmlns:a16="http://schemas.microsoft.com/office/drawing/2014/main" val="1729493049"/>
                        </a:ext>
                      </a:extLst>
                    </a:gridCol>
                    <a:gridCol w="775252">
                      <a:extLst>
                        <a:ext uri="{9D8B030D-6E8A-4147-A177-3AD203B41FA5}">
                          <a16:colId xmlns:a16="http://schemas.microsoft.com/office/drawing/2014/main" val="3434859788"/>
                        </a:ext>
                      </a:extLst>
                    </a:gridCol>
                    <a:gridCol w="646043">
                      <a:extLst>
                        <a:ext uri="{9D8B030D-6E8A-4147-A177-3AD203B41FA5}">
                          <a16:colId xmlns:a16="http://schemas.microsoft.com/office/drawing/2014/main" val="664722410"/>
                        </a:ext>
                      </a:extLst>
                    </a:gridCol>
                    <a:gridCol w="755374">
                      <a:extLst>
                        <a:ext uri="{9D8B030D-6E8A-4147-A177-3AD203B41FA5}">
                          <a16:colId xmlns:a16="http://schemas.microsoft.com/office/drawing/2014/main" val="220866236"/>
                        </a:ext>
                      </a:extLst>
                    </a:gridCol>
                    <a:gridCol w="805070">
                      <a:extLst>
                        <a:ext uri="{9D8B030D-6E8A-4147-A177-3AD203B41FA5}">
                          <a16:colId xmlns:a16="http://schemas.microsoft.com/office/drawing/2014/main" val="3237264552"/>
                        </a:ext>
                      </a:extLst>
                    </a:gridCol>
                    <a:gridCol w="725556">
                      <a:extLst>
                        <a:ext uri="{9D8B030D-6E8A-4147-A177-3AD203B41FA5}">
                          <a16:colId xmlns:a16="http://schemas.microsoft.com/office/drawing/2014/main" val="3657698320"/>
                        </a:ext>
                      </a:extLst>
                    </a:gridCol>
                    <a:gridCol w="765313">
                      <a:extLst>
                        <a:ext uri="{9D8B030D-6E8A-4147-A177-3AD203B41FA5}">
                          <a16:colId xmlns:a16="http://schemas.microsoft.com/office/drawing/2014/main" val="1257572022"/>
                        </a:ext>
                      </a:extLst>
                    </a:gridCol>
                    <a:gridCol w="765313">
                      <a:extLst>
                        <a:ext uri="{9D8B030D-6E8A-4147-A177-3AD203B41FA5}">
                          <a16:colId xmlns:a16="http://schemas.microsoft.com/office/drawing/2014/main" val="2381790142"/>
                        </a:ext>
                      </a:extLst>
                    </a:gridCol>
                  </a:tblGrid>
                  <a:tr h="963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𝛁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𝒂𝒅𝒊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𝜵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𝒂𝒅𝒊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𝒂𝒅𝒊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𝒅𝒊</m:t>
                                    </m:r>
                                  </m:sub>
                                  <m:sup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𝒗𝒊𝒃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196619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nHamiltonian</a:t>
                          </a:r>
                          <a:r>
                            <a:rPr lang="en-US" sz="1400" dirty="0"/>
                            <a:t>::</a:t>
                          </a:r>
                          <a:r>
                            <a:rPr lang="en-US" sz="1400" b="1" dirty="0" err="1"/>
                            <a:t>compute_diabatic</a:t>
                          </a:r>
                          <a:r>
                            <a:rPr lang="en-US" sz="1400" dirty="0"/>
                            <a:t>(</a:t>
                          </a:r>
                          <a:r>
                            <a:rPr lang="en-US" sz="1400" dirty="0" err="1"/>
                            <a:t>bp</a:t>
                          </a:r>
                          <a:r>
                            <a:rPr lang="en-US" sz="1400" dirty="0"/>
                            <a:t>::object </a:t>
                          </a:r>
                          <a:r>
                            <a:rPr lang="en-US" sz="1400" dirty="0" err="1"/>
                            <a:t>py_funct</a:t>
                          </a:r>
                          <a:r>
                            <a:rPr lang="en-US" sz="1400" baseline="0" dirty="0"/>
                            <a:t> 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0600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err="1"/>
                            <a:t>nHamiltonian</a:t>
                          </a:r>
                          <a:r>
                            <a:rPr lang="en-US" sz="1400" dirty="0"/>
                            <a:t>::</a:t>
                          </a:r>
                          <a:r>
                            <a:rPr lang="en-US" sz="1400" b="1" dirty="0" err="1"/>
                            <a:t>compute_adiabatic</a:t>
                          </a:r>
                          <a:r>
                            <a:rPr lang="en-US" sz="1400" dirty="0"/>
                            <a:t>(</a:t>
                          </a:r>
                          <a:r>
                            <a:rPr lang="en-US" sz="1400" baseline="0" dirty="0"/>
                            <a:t>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1877357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err="1"/>
                            <a:t>nHamiltonian</a:t>
                          </a:r>
                          <a:r>
                            <a:rPr lang="en-US" sz="1400" dirty="0"/>
                            <a:t>::</a:t>
                          </a:r>
                          <a:r>
                            <a:rPr lang="en-US" sz="1400" b="1" dirty="0" err="1"/>
                            <a:t>compute_adiabatic</a:t>
                          </a:r>
                          <a:r>
                            <a:rPr lang="en-US" sz="1400" b="0" dirty="0"/>
                            <a:t>(</a:t>
                          </a:r>
                          <a:r>
                            <a:rPr lang="en-US" sz="1400" dirty="0" err="1"/>
                            <a:t>bp</a:t>
                          </a:r>
                          <a:r>
                            <a:rPr lang="en-US" sz="1400" dirty="0"/>
                            <a:t>::object </a:t>
                          </a:r>
                          <a:r>
                            <a:rPr lang="en-US" sz="1400" dirty="0" err="1"/>
                            <a:t>py_funct</a:t>
                          </a:r>
                          <a:r>
                            <a:rPr lang="en-US" sz="1400" baseline="0" dirty="0"/>
                            <a:t> 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885531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nHamiltonian</a:t>
                          </a:r>
                          <a:r>
                            <a:rPr lang="en-US" sz="1400" dirty="0"/>
                            <a:t>::</a:t>
                          </a:r>
                          <a:r>
                            <a:rPr lang="en-US" sz="1400" b="1" dirty="0" err="1"/>
                            <a:t>compute_nac_adi</a:t>
                          </a:r>
                          <a:r>
                            <a:rPr lang="en-US" sz="1400" dirty="0"/>
                            <a:t>(…)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98461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nHamiltonian</a:t>
                          </a:r>
                          <a:r>
                            <a:rPr lang="en-US" sz="1400" dirty="0"/>
                            <a:t>::</a:t>
                          </a:r>
                          <a:r>
                            <a:rPr lang="en-US" sz="1400" b="1" dirty="0" err="1"/>
                            <a:t>compute_hvib_adi</a:t>
                          </a:r>
                          <a:r>
                            <a:rPr lang="en-US" sz="1400" dirty="0"/>
                            <a:t>(…)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095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5353770"/>
                  </p:ext>
                </p:extLst>
              </p:nvPr>
            </p:nvGraphicFramePr>
            <p:xfrm>
              <a:off x="168965" y="1193539"/>
              <a:ext cx="11827565" cy="55234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69974">
                      <a:extLst>
                        <a:ext uri="{9D8B030D-6E8A-4147-A177-3AD203B41FA5}">
                          <a16:colId xmlns:a16="http://schemas.microsoft.com/office/drawing/2014/main" val="3894357994"/>
                        </a:ext>
                      </a:extLst>
                    </a:gridCol>
                    <a:gridCol w="576470">
                      <a:extLst>
                        <a:ext uri="{9D8B030D-6E8A-4147-A177-3AD203B41FA5}">
                          <a16:colId xmlns:a16="http://schemas.microsoft.com/office/drawing/2014/main" val="4294268759"/>
                        </a:ext>
                      </a:extLst>
                    </a:gridCol>
                    <a:gridCol w="566530">
                      <a:extLst>
                        <a:ext uri="{9D8B030D-6E8A-4147-A177-3AD203B41FA5}">
                          <a16:colId xmlns:a16="http://schemas.microsoft.com/office/drawing/2014/main" val="2793253422"/>
                        </a:ext>
                      </a:extLst>
                    </a:gridCol>
                    <a:gridCol w="566531">
                      <a:extLst>
                        <a:ext uri="{9D8B030D-6E8A-4147-A177-3AD203B41FA5}">
                          <a16:colId xmlns:a16="http://schemas.microsoft.com/office/drawing/2014/main" val="3117069620"/>
                        </a:ext>
                      </a:extLst>
                    </a:gridCol>
                    <a:gridCol w="755373">
                      <a:extLst>
                        <a:ext uri="{9D8B030D-6E8A-4147-A177-3AD203B41FA5}">
                          <a16:colId xmlns:a16="http://schemas.microsoft.com/office/drawing/2014/main" val="2616040900"/>
                        </a:ext>
                      </a:extLst>
                    </a:gridCol>
                    <a:gridCol w="854766">
                      <a:extLst>
                        <a:ext uri="{9D8B030D-6E8A-4147-A177-3AD203B41FA5}">
                          <a16:colId xmlns:a16="http://schemas.microsoft.com/office/drawing/2014/main" val="1729493049"/>
                        </a:ext>
                      </a:extLst>
                    </a:gridCol>
                    <a:gridCol w="775252">
                      <a:extLst>
                        <a:ext uri="{9D8B030D-6E8A-4147-A177-3AD203B41FA5}">
                          <a16:colId xmlns:a16="http://schemas.microsoft.com/office/drawing/2014/main" val="3434859788"/>
                        </a:ext>
                      </a:extLst>
                    </a:gridCol>
                    <a:gridCol w="646043">
                      <a:extLst>
                        <a:ext uri="{9D8B030D-6E8A-4147-A177-3AD203B41FA5}">
                          <a16:colId xmlns:a16="http://schemas.microsoft.com/office/drawing/2014/main" val="664722410"/>
                        </a:ext>
                      </a:extLst>
                    </a:gridCol>
                    <a:gridCol w="755374">
                      <a:extLst>
                        <a:ext uri="{9D8B030D-6E8A-4147-A177-3AD203B41FA5}">
                          <a16:colId xmlns:a16="http://schemas.microsoft.com/office/drawing/2014/main" val="220866236"/>
                        </a:ext>
                      </a:extLst>
                    </a:gridCol>
                    <a:gridCol w="805070">
                      <a:extLst>
                        <a:ext uri="{9D8B030D-6E8A-4147-A177-3AD203B41FA5}">
                          <a16:colId xmlns:a16="http://schemas.microsoft.com/office/drawing/2014/main" val="3237264552"/>
                        </a:ext>
                      </a:extLst>
                    </a:gridCol>
                    <a:gridCol w="725556">
                      <a:extLst>
                        <a:ext uri="{9D8B030D-6E8A-4147-A177-3AD203B41FA5}">
                          <a16:colId xmlns:a16="http://schemas.microsoft.com/office/drawing/2014/main" val="3657698320"/>
                        </a:ext>
                      </a:extLst>
                    </a:gridCol>
                    <a:gridCol w="765313">
                      <a:extLst>
                        <a:ext uri="{9D8B030D-6E8A-4147-A177-3AD203B41FA5}">
                          <a16:colId xmlns:a16="http://schemas.microsoft.com/office/drawing/2014/main" val="1257572022"/>
                        </a:ext>
                      </a:extLst>
                    </a:gridCol>
                    <a:gridCol w="765313">
                      <a:extLst>
                        <a:ext uri="{9D8B030D-6E8A-4147-A177-3AD203B41FA5}">
                          <a16:colId xmlns:a16="http://schemas.microsoft.com/office/drawing/2014/main" val="2381790142"/>
                        </a:ext>
                      </a:extLst>
                    </a:gridCol>
                  </a:tblGrid>
                  <a:tr h="963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Function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2340" t="-3165" r="-1398936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9570" t="-3165" r="-1313978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9570" t="-3165" r="-1213978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9677" t="-3165" r="-810484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2857" t="-3165" r="-617857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45313" t="-3165" r="-575781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41509" t="-3165" r="-595283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1290" t="-3165" r="-408871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90909" t="-3165" r="-284091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21008" t="-3165" r="-215126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52800" t="-3165" r="-104800" b="-475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41270" t="-3165" r="-3968" b="-475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196619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 smtClean="0"/>
                            <a:t>nHamiltonian</a:t>
                          </a:r>
                          <a:r>
                            <a:rPr lang="en-US" sz="1400" dirty="0" smtClean="0"/>
                            <a:t>::</a:t>
                          </a:r>
                          <a:r>
                            <a:rPr lang="en-US" sz="1400" b="1" dirty="0" err="1" smtClean="0"/>
                            <a:t>compute_diabatic</a:t>
                          </a:r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dirty="0" err="1" smtClean="0"/>
                            <a:t>bp</a:t>
                          </a:r>
                          <a:r>
                            <a:rPr lang="en-US" sz="1400" dirty="0" smtClean="0"/>
                            <a:t>::object </a:t>
                          </a:r>
                          <a:r>
                            <a:rPr lang="en-US" sz="1400" dirty="0" err="1" smtClean="0"/>
                            <a:t>py_funct</a:t>
                          </a:r>
                          <a:r>
                            <a:rPr lang="en-US" sz="1400" baseline="0" dirty="0" smtClean="0"/>
                            <a:t> 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2210600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err="1" smtClean="0"/>
                            <a:t>nHamiltonian</a:t>
                          </a:r>
                          <a:r>
                            <a:rPr lang="en-US" sz="1400" dirty="0" smtClean="0"/>
                            <a:t>::</a:t>
                          </a:r>
                          <a:r>
                            <a:rPr lang="en-US" sz="1400" b="1" dirty="0" err="1" smtClean="0"/>
                            <a:t>compute_adiabatic</a:t>
                          </a:r>
                          <a:r>
                            <a:rPr lang="en-US" sz="1400" dirty="0" smtClean="0"/>
                            <a:t>(</a:t>
                          </a:r>
                          <a:r>
                            <a:rPr lang="en-US" sz="1400" baseline="0" dirty="0" smtClean="0"/>
                            <a:t>…)</a:t>
                          </a:r>
                          <a:endParaRPr lang="en-US" sz="1400" dirty="0" smtClean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41877357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err="1" smtClean="0"/>
                            <a:t>nHamiltonian</a:t>
                          </a:r>
                          <a:r>
                            <a:rPr lang="en-US" sz="1400" dirty="0" smtClean="0"/>
                            <a:t>::</a:t>
                          </a:r>
                          <a:r>
                            <a:rPr lang="en-US" sz="1400" b="1" dirty="0" err="1" smtClean="0"/>
                            <a:t>compute_adiabatic</a:t>
                          </a:r>
                          <a:r>
                            <a:rPr lang="en-US" sz="1400" b="0" dirty="0" smtClean="0"/>
                            <a:t>(</a:t>
                          </a:r>
                          <a:r>
                            <a:rPr lang="en-US" sz="1400" dirty="0" err="1" smtClean="0"/>
                            <a:t>bp</a:t>
                          </a:r>
                          <a:r>
                            <a:rPr lang="en-US" sz="1400" dirty="0" smtClean="0"/>
                            <a:t>::object </a:t>
                          </a:r>
                          <a:r>
                            <a:rPr lang="en-US" sz="1400" dirty="0" err="1" smtClean="0"/>
                            <a:t>py_funct</a:t>
                          </a:r>
                          <a:r>
                            <a:rPr lang="en-US" sz="1400" baseline="0" dirty="0" smtClean="0"/>
                            <a:t> …)</a:t>
                          </a:r>
                          <a:endParaRPr lang="en-US" sz="1400" dirty="0" smtClean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885531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 smtClean="0"/>
                            <a:t>nHamiltonian</a:t>
                          </a:r>
                          <a:r>
                            <a:rPr lang="en-US" sz="1400" dirty="0" smtClean="0"/>
                            <a:t>::</a:t>
                          </a:r>
                          <a:r>
                            <a:rPr lang="en-US" sz="1400" b="1" dirty="0" err="1" smtClean="0"/>
                            <a:t>compute_nac_adi</a:t>
                          </a:r>
                          <a:r>
                            <a:rPr lang="en-US" sz="1400" dirty="0" smtClean="0"/>
                            <a:t>(…)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7984615"/>
                      </a:ext>
                    </a:extLst>
                  </a:tr>
                  <a:tr h="911985">
                    <a:tc>
                      <a:txBody>
                        <a:bodyPr/>
                        <a:lstStyle/>
                        <a:p>
                          <a:r>
                            <a:rPr lang="en-US" sz="1400" dirty="0" err="1" smtClean="0"/>
                            <a:t>nHamiltonian</a:t>
                          </a:r>
                          <a:r>
                            <a:rPr lang="en-US" sz="1400" dirty="0" smtClean="0"/>
                            <a:t>::</a:t>
                          </a:r>
                          <a:r>
                            <a:rPr lang="en-US" sz="1400" b="1" dirty="0" err="1" smtClean="0"/>
                            <a:t>compute_hvib_adi</a:t>
                          </a:r>
                          <a:r>
                            <a:rPr lang="en-US" sz="1400" dirty="0" smtClean="0"/>
                            <a:t>(…)</a:t>
                          </a:r>
                          <a:endParaRPr lang="en-US" sz="14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909549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7" descr="Image result for ub logo">
            <a:extLst>
              <a:ext uri="{FF2B5EF4-FFF2-40B4-BE49-F238E27FC236}">
                <a16:creationId xmlns:a16="http://schemas.microsoft.com/office/drawing/2014/main" id="{9803A873-0889-74E9-7B65-0790DA1D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FE9510-FBDE-418E-DAF1-8F3D36940CBE}"/>
                  </a:ext>
                </a:extLst>
              </p:cNvPr>
              <p:cNvSpPr txBox="1"/>
              <p:nvPr/>
            </p:nvSpPr>
            <p:spPr>
              <a:xfrm>
                <a:off x="1714685" y="0"/>
                <a:ext cx="7537469" cy="99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Different ways of computing matrix elements. Example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𝒂𝒅𝒊</m:t>
                        </m:r>
                      </m:sub>
                      <m:sup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𝒗𝒊𝒃</m:t>
                        </m:r>
                      </m:sup>
                    </m:sSubSup>
                  </m:oMath>
                </a14:m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FE9510-FBDE-418E-DAF1-8F3D36940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685" y="0"/>
                <a:ext cx="7537469" cy="998991"/>
              </a:xfrm>
              <a:prstGeom prst="rect">
                <a:avLst/>
              </a:prstGeom>
              <a:blipFill>
                <a:blip r:embed="rId4"/>
                <a:stretch>
                  <a:fillRect t="-5488" b="-16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460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59432" y="1048134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2"/>
            <a:endCxn id="7" idx="0"/>
          </p:cNvCxnSpPr>
          <p:nvPr/>
        </p:nvCxnSpPr>
        <p:spPr>
          <a:xfrm flipH="1">
            <a:off x="7133709" y="1572009"/>
            <a:ext cx="1387686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71746" y="2295909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75940" y="2295909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707257" y="2295909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 flipH="1">
            <a:off x="8437903" y="1572009"/>
            <a:ext cx="83492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9" idx="0"/>
          </p:cNvCxnSpPr>
          <p:nvPr/>
        </p:nvCxnSpPr>
        <p:spPr>
          <a:xfrm>
            <a:off x="8521395" y="1572009"/>
            <a:ext cx="1647825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28729" y="22965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6917" y="1310071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6610" y="22863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13656" y="3734184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7" idx="2"/>
            <a:endCxn id="15" idx="0"/>
          </p:cNvCxnSpPr>
          <p:nvPr/>
        </p:nvCxnSpPr>
        <p:spPr>
          <a:xfrm flipH="1">
            <a:off x="6575619" y="2819784"/>
            <a:ext cx="55809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30810" y="3734184"/>
            <a:ext cx="923925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83569" y="363958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19" name="Straight Arrow Connector 18"/>
          <p:cNvCxnSpPr>
            <a:stCxn id="7" idx="2"/>
            <a:endCxn id="17" idx="0"/>
          </p:cNvCxnSpPr>
          <p:nvPr/>
        </p:nvCxnSpPr>
        <p:spPr>
          <a:xfrm>
            <a:off x="7133709" y="2819784"/>
            <a:ext cx="95906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8437903" y="2819784"/>
            <a:ext cx="1023958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10169219" y="2819784"/>
            <a:ext cx="1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90425" y="368277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2478" y="376490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261" y="954485"/>
            <a:ext cx="453835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level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nHamiltonian</a:t>
            </a:r>
            <a:r>
              <a:rPr lang="en-US" dirty="0"/>
              <a:t>* parent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vector&lt;</a:t>
            </a:r>
            <a:r>
              <a:rPr lang="en-US" dirty="0" err="1"/>
              <a:t>nHamiltonian</a:t>
            </a:r>
            <a:r>
              <a:rPr lang="en-US" dirty="0"/>
              <a:t>*&gt; children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nnucl</a:t>
            </a:r>
            <a:r>
              <a:rPr lang="en-US" dirty="0"/>
              <a:t>, </a:t>
            </a:r>
            <a:r>
              <a:rPr lang="en-US" dirty="0" err="1"/>
              <a:t>nadi</a:t>
            </a:r>
            <a:r>
              <a:rPr lang="en-US" dirty="0"/>
              <a:t>, </a:t>
            </a:r>
            <a:r>
              <a:rPr lang="en-US" dirty="0" err="1"/>
              <a:t>ndia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/>
              <a:t>ham_dia</a:t>
            </a:r>
            <a:r>
              <a:rPr lang="en-US" dirty="0"/>
              <a:t>, </a:t>
            </a:r>
            <a:r>
              <a:rPr lang="en-US" dirty="0" err="1"/>
              <a:t>nac_dia</a:t>
            </a:r>
            <a:r>
              <a:rPr lang="en-US" dirty="0"/>
              <a:t>, </a:t>
            </a:r>
            <a:r>
              <a:rPr lang="en-US" dirty="0" err="1"/>
              <a:t>hvib_dia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/>
              <a:t>ham_adi</a:t>
            </a:r>
            <a:r>
              <a:rPr lang="en-US" dirty="0"/>
              <a:t>, </a:t>
            </a:r>
            <a:r>
              <a:rPr lang="en-US" dirty="0" err="1"/>
              <a:t>nac_adi</a:t>
            </a:r>
            <a:r>
              <a:rPr lang="en-US" dirty="0"/>
              <a:t>, </a:t>
            </a:r>
            <a:r>
              <a:rPr lang="en-US" dirty="0" err="1"/>
              <a:t>hvib_adi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/>
              <a:t>ovlp_dia</a:t>
            </a:r>
            <a:r>
              <a:rPr lang="en-US" dirty="0"/>
              <a:t>, </a:t>
            </a:r>
            <a:r>
              <a:rPr lang="en-US" dirty="0" err="1"/>
              <a:t>time_overlap_dia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/>
              <a:t>ovlp_adi</a:t>
            </a:r>
            <a:r>
              <a:rPr lang="en-US" dirty="0"/>
              <a:t>, </a:t>
            </a:r>
            <a:r>
              <a:rPr lang="en-US" dirty="0" err="1"/>
              <a:t>time_overlap_adi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/>
              <a:t>basis_transform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vector&lt;CMATRIX*&gt; dc1_adi, dc1_dia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vector&lt;CMATRIX*&gt; d1ham_adi, d1ham_dia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ampl_dia2adi</a:t>
            </a:r>
          </a:p>
          <a:p>
            <a:pPr marL="285750" indent="-285750">
              <a:buFontTx/>
              <a:buChar char="-"/>
            </a:pPr>
            <a:r>
              <a:rPr lang="en-US" dirty="0"/>
              <a:t>ampl_adi2dia</a:t>
            </a:r>
          </a:p>
        </p:txBody>
      </p:sp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0E4F3B3E-E9F7-7806-E474-DF661B807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708B0-38E8-99F1-0F49-3C02296B2E59}"/>
              </a:ext>
            </a:extLst>
          </p:cNvPr>
          <p:cNvSpPr txBox="1"/>
          <p:nvPr/>
        </p:nvSpPr>
        <p:spPr>
          <a:xfrm>
            <a:off x="1714685" y="0"/>
            <a:ext cx="7537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nHamiltonian</a:t>
            </a:r>
            <a:r>
              <a:rPr lang="en-US" sz="2800" b="1" dirty="0">
                <a:solidFill>
                  <a:srgbClr val="0070C0"/>
                </a:solidFill>
              </a:rPr>
              <a:t> class as a hierarchical data type to handle multiple trajectories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C13506-C8A7-0DAE-8D3A-9AB1C25A2539}"/>
              </a:ext>
            </a:extLst>
          </p:cNvPr>
          <p:cNvSpPr txBox="1"/>
          <p:nvPr/>
        </p:nvSpPr>
        <p:spPr>
          <a:xfrm>
            <a:off x="5101169" y="4462323"/>
            <a:ext cx="66734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 </a:t>
            </a:r>
            <a:r>
              <a:rPr lang="en-US" b="1" dirty="0" err="1">
                <a:solidFill>
                  <a:srgbClr val="FF0000"/>
                </a:solidFill>
              </a:rPr>
              <a:t>entanglement_opt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 A selector of a method to couple the trajectories in this ensemble.</a:t>
            </a:r>
          </a:p>
          <a:p>
            <a:r>
              <a:rPr lang="en-US" dirty="0"/>
              <a:t>- 0: no coupling [ default ]</a:t>
            </a:r>
          </a:p>
          <a:p>
            <a:r>
              <a:rPr lang="en-US" dirty="0"/>
              <a:t>- 1: ETHD</a:t>
            </a:r>
          </a:p>
          <a:p>
            <a:r>
              <a:rPr lang="en-US" dirty="0"/>
              <a:t>- 2: ETHD3 (experimental)</a:t>
            </a:r>
          </a:p>
          <a:p>
            <a:r>
              <a:rPr lang="en-US" dirty="0"/>
              <a:t>- 22: another flavor of ETHD3 (experimental)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A9B665-F46E-2670-BBB1-A7710D89F0A6}"/>
              </a:ext>
            </a:extLst>
          </p:cNvPr>
          <p:cNvCxnSpPr>
            <a:cxnSpLocks/>
          </p:cNvCxnSpPr>
          <p:nvPr/>
        </p:nvCxnSpPr>
        <p:spPr>
          <a:xfrm flipH="1" flipV="1">
            <a:off x="8775156" y="1679403"/>
            <a:ext cx="208201" cy="27800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8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74" y="96490"/>
            <a:ext cx="1045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 to the molecular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80684" y="1546187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Exact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72492" y="3007478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BO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4A62D-C3C5-7D2D-EA8E-FD7778B5D42A}"/>
              </a:ext>
            </a:extLst>
          </p:cNvPr>
          <p:cNvCxnSpPr>
            <a:cxnSpLocks/>
          </p:cNvCxnSpPr>
          <p:nvPr/>
        </p:nvCxnSpPr>
        <p:spPr>
          <a:xfrm flipH="1">
            <a:off x="4938488" y="1263851"/>
            <a:ext cx="1769807" cy="23702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4CDE62-43B4-D84A-CEE1-73FE39B94B24}"/>
              </a:ext>
            </a:extLst>
          </p:cNvPr>
          <p:cNvSpPr txBox="1"/>
          <p:nvPr/>
        </p:nvSpPr>
        <p:spPr>
          <a:xfrm>
            <a:off x="7155190" y="982253"/>
            <a:ext cx="270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Everything is operators!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A953-B013-9964-0DB4-ADE872468387}"/>
              </a:ext>
            </a:extLst>
          </p:cNvPr>
          <p:cNvSpPr txBox="1"/>
          <p:nvPr/>
        </p:nvSpPr>
        <p:spPr>
          <a:xfrm>
            <a:off x="4542755" y="4381336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 general, we still have nuclear kinetic energy operator (for quantum nuclei)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63164-C640-B68E-C4AB-57557FAC458C}"/>
              </a:ext>
            </a:extLst>
          </p:cNvPr>
          <p:cNvCxnSpPr>
            <a:cxnSpLocks/>
          </p:cNvCxnSpPr>
          <p:nvPr/>
        </p:nvCxnSpPr>
        <p:spPr>
          <a:xfrm flipH="1" flipV="1">
            <a:off x="4371110" y="3448887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4CE1BB-D942-9997-6C57-4DB39D8F3EF8}"/>
              </a:ext>
            </a:extLst>
          </p:cNvPr>
          <p:cNvSpPr txBox="1"/>
          <p:nvPr/>
        </p:nvSpPr>
        <p:spPr>
          <a:xfrm>
            <a:off x="2750873" y="450620"/>
            <a:ext cx="614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Disregard the form of the wavefunction for now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70138-E852-B992-69D5-8B617636F4FB}"/>
              </a:ext>
            </a:extLst>
          </p:cNvPr>
          <p:cNvSpPr txBox="1"/>
          <p:nvPr/>
        </p:nvSpPr>
        <p:spPr>
          <a:xfrm>
            <a:off x="5889150" y="37481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Nuclear DOFs are variables – could be independent (quantum) or could be time-dependent (classical path)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EF710-3DFB-879F-BBDE-BB50DF07EE9E}"/>
              </a:ext>
            </a:extLst>
          </p:cNvPr>
          <p:cNvCxnSpPr>
            <a:cxnSpLocks/>
          </p:cNvCxnSpPr>
          <p:nvPr/>
        </p:nvCxnSpPr>
        <p:spPr>
          <a:xfrm flipH="1" flipV="1">
            <a:off x="5742782" y="3397009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406DC0-00A4-C04E-8B57-C82171EB59F6}"/>
              </a:ext>
            </a:extLst>
          </p:cNvPr>
          <p:cNvCxnSpPr>
            <a:cxnSpLocks/>
          </p:cNvCxnSpPr>
          <p:nvPr/>
        </p:nvCxnSpPr>
        <p:spPr>
          <a:xfrm flipH="1" flipV="1">
            <a:off x="6736387" y="3340999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C46170-25D2-E4C0-674E-AD27E1F50A62}"/>
              </a:ext>
            </a:extLst>
          </p:cNvPr>
          <p:cNvSpPr txBox="1"/>
          <p:nvPr/>
        </p:nvSpPr>
        <p:spPr>
          <a:xfrm>
            <a:off x="7044391" y="2421472"/>
            <a:ext cx="458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Electronic DOFs are still operators (quantum)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A433A2-C5A4-2D9E-4D7F-D91FA9EEDD30}"/>
              </a:ext>
            </a:extLst>
          </p:cNvPr>
          <p:cNvCxnSpPr>
            <a:cxnSpLocks/>
          </p:cNvCxnSpPr>
          <p:nvPr/>
        </p:nvCxnSpPr>
        <p:spPr>
          <a:xfrm flipH="1">
            <a:off x="4584725" y="2564994"/>
            <a:ext cx="2316115" cy="30038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/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2DCC57-0191-B7B2-CDCA-7A8102038AE1}"/>
              </a:ext>
            </a:extLst>
          </p:cNvPr>
          <p:cNvSpPr txBox="1"/>
          <p:nvPr/>
        </p:nvSpPr>
        <p:spPr>
          <a:xfrm>
            <a:off x="65210" y="5079250"/>
            <a:ext cx="2784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classical path approximation (CPA)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E36F1B-AFB6-8F9E-A11A-19D365EF9D89}"/>
              </a:ext>
            </a:extLst>
          </p:cNvPr>
          <p:cNvSpPr txBox="1"/>
          <p:nvPr/>
        </p:nvSpPr>
        <p:spPr>
          <a:xfrm>
            <a:off x="3810438" y="6422233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Kinetic energy is a function of momentum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C4EA53-BDC0-AE89-5ECE-BCC3270FD192}"/>
              </a:ext>
            </a:extLst>
          </p:cNvPr>
          <p:cNvCxnSpPr>
            <a:cxnSpLocks/>
          </p:cNvCxnSpPr>
          <p:nvPr/>
        </p:nvCxnSpPr>
        <p:spPr>
          <a:xfrm flipH="1" flipV="1">
            <a:off x="4584725" y="5622301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7DD71-7875-C21F-CCA8-CCA7F7E29B8C}"/>
              </a:ext>
            </a:extLst>
          </p:cNvPr>
          <p:cNvSpPr txBox="1"/>
          <p:nvPr/>
        </p:nvSpPr>
        <p:spPr>
          <a:xfrm>
            <a:off x="5752762" y="5944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Nuclear DOFs are time-dependent variables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29071E-B81B-57F1-D72A-8BE450332945}"/>
              </a:ext>
            </a:extLst>
          </p:cNvPr>
          <p:cNvCxnSpPr>
            <a:cxnSpLocks/>
          </p:cNvCxnSpPr>
          <p:nvPr/>
        </p:nvCxnSpPr>
        <p:spPr>
          <a:xfrm flipH="1" flipV="1">
            <a:off x="5697377" y="5622301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796ADB-AA87-A654-C455-D91425ECCF6C}"/>
              </a:ext>
            </a:extLst>
          </p:cNvPr>
          <p:cNvCxnSpPr>
            <a:cxnSpLocks/>
          </p:cNvCxnSpPr>
          <p:nvPr/>
        </p:nvCxnSpPr>
        <p:spPr>
          <a:xfrm flipH="1" flipV="1">
            <a:off x="6904568" y="5566246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86A5385-AED3-3B35-8102-2B692366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3" grpId="0"/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WORK\BUFFALO\Research\Projects_my\Project_Libra_updates_nHamiltonian\pic\Slide3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2"/>
          <a:stretch/>
        </p:blipFill>
        <p:spPr bwMode="auto">
          <a:xfrm>
            <a:off x="148876" y="2320903"/>
            <a:ext cx="4151805" cy="353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WORK\BUFFALO\Research\Projects_my\Project_Libra_updates_nHamiltonian\pic\Slide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9" r="17072"/>
          <a:stretch/>
        </p:blipFill>
        <p:spPr bwMode="auto">
          <a:xfrm>
            <a:off x="5312398" y="2354790"/>
            <a:ext cx="2698328" cy="346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:\WORK\BUFFALO\Research\Projects_my\Project_Libra_updates_nHamiltonian\pic\Slide5.T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r="18079"/>
          <a:stretch/>
        </p:blipFill>
        <p:spPr bwMode="auto">
          <a:xfrm>
            <a:off x="9191409" y="2167863"/>
            <a:ext cx="2762347" cy="36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31630" y="1245171"/>
            <a:ext cx="2279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Individual trajectory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8925" y="1091283"/>
            <a:ext cx="251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Swarm of uncoupled trajectories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1409" y="1113738"/>
            <a:ext cx="2511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Swarm of coupled trajectories</a:t>
            </a:r>
          </a:p>
        </p:txBody>
      </p:sp>
      <p:pic>
        <p:nvPicPr>
          <p:cNvPr id="10" name="Picture 7" descr="Image result for ub logo">
            <a:extLst>
              <a:ext uri="{FF2B5EF4-FFF2-40B4-BE49-F238E27FC236}">
                <a16:creationId xmlns:a16="http://schemas.microsoft.com/office/drawing/2014/main" id="{153619E5-5D4D-EDDF-B2CA-CD37E135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C594E2-87AF-355E-C633-217B18D97502}"/>
              </a:ext>
            </a:extLst>
          </p:cNvPr>
          <p:cNvSpPr txBox="1"/>
          <p:nvPr/>
        </p:nvSpPr>
        <p:spPr>
          <a:xfrm>
            <a:off x="2009653" y="12253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Packing variables for multiple trajectories</a:t>
            </a:r>
          </a:p>
        </p:txBody>
      </p:sp>
    </p:spTree>
    <p:extLst>
      <p:ext uri="{BB962C8B-B14F-4D97-AF65-F5344CB8AC3E}">
        <p14:creationId xmlns:p14="http://schemas.microsoft.com/office/powerpoint/2010/main" val="1162740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4563" y="1724246"/>
            <a:ext cx="88630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 in range(500):</a:t>
            </a:r>
          </a:p>
          <a:p>
            <a:r>
              <a:rPr lang="en-US" dirty="0"/>
              <a:t>        </a:t>
            </a:r>
            <a:r>
              <a:rPr lang="en-US" dirty="0" err="1"/>
              <a:t>propagate_el</a:t>
            </a:r>
            <a:r>
              <a:rPr lang="en-US" dirty="0"/>
              <a:t>(</a:t>
            </a:r>
            <a:r>
              <a:rPr lang="en-US" dirty="0" err="1"/>
              <a:t>Cdia</a:t>
            </a:r>
            <a:r>
              <a:rPr lang="en-US" dirty="0"/>
              <a:t>, Cadi, </a:t>
            </a:r>
            <a:r>
              <a:rPr lang="en-US" dirty="0" err="1"/>
              <a:t>Hvib</a:t>
            </a:r>
            <a:r>
              <a:rPr lang="en-US" dirty="0"/>
              <a:t>, </a:t>
            </a:r>
            <a:r>
              <a:rPr lang="en-US" dirty="0" err="1"/>
              <a:t>Sdia</a:t>
            </a:r>
            <a:r>
              <a:rPr lang="en-US" dirty="0"/>
              <a:t>, 0.5*</a:t>
            </a:r>
            <a:r>
              <a:rPr lang="en-US" dirty="0" err="1"/>
              <a:t>dt</a:t>
            </a:r>
            <a:r>
              <a:rPr lang="en-US" dirty="0"/>
              <a:t>, rep)    </a:t>
            </a:r>
          </a:p>
          <a:p>
            <a:r>
              <a:rPr lang="en-US" dirty="0"/>
              <a:t>        p = p + 0.5*f*</a:t>
            </a:r>
            <a:r>
              <a:rPr lang="en-US" dirty="0" err="1"/>
              <a:t>dt</a:t>
            </a:r>
            <a:endParaRPr lang="en-US" dirty="0"/>
          </a:p>
          <a:p>
            <a:r>
              <a:rPr lang="en-US" dirty="0"/>
              <a:t>        q = q + </a:t>
            </a:r>
            <a:r>
              <a:rPr lang="en-US" dirty="0" err="1"/>
              <a:t>dt</a:t>
            </a:r>
            <a:r>
              <a:rPr lang="en-US" dirty="0"/>
              <a:t>*p/m    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compute_model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model</a:t>
            </a:r>
            <a:r>
              <a:rPr lang="en-US" b="1" dirty="0"/>
              <a:t>, </a:t>
            </a:r>
            <a:r>
              <a:rPr lang="en-US" b="1" dirty="0" err="1"/>
              <a:t>Hdia</a:t>
            </a:r>
            <a:r>
              <a:rPr lang="en-US" b="1" dirty="0"/>
              <a:t>, </a:t>
            </a:r>
            <a:r>
              <a:rPr lang="en-US" b="1" dirty="0" err="1"/>
              <a:t>Sdia</a:t>
            </a:r>
            <a:r>
              <a:rPr lang="en-US" b="1" dirty="0"/>
              <a:t>, d1ham_dia, dc1_dia, q, </a:t>
            </a:r>
            <a:r>
              <a:rPr lang="en-US" b="1" dirty="0" err="1"/>
              <a:t>params</a:t>
            </a:r>
            <a:r>
              <a:rPr lang="en-US" b="1" dirty="0"/>
              <a:t>)        </a:t>
            </a:r>
          </a:p>
          <a:p>
            <a:r>
              <a:rPr lang="en-US" dirty="0"/>
              <a:t>        </a:t>
            </a:r>
            <a:r>
              <a:rPr lang="en-US" dirty="0" err="1"/>
              <a:t>ham.compute_adiabatic</a:t>
            </a:r>
            <a:r>
              <a:rPr lang="en-US" dirty="0"/>
              <a:t>(1);         </a:t>
            </a:r>
          </a:p>
          <a:p>
            <a:r>
              <a:rPr lang="en-US" dirty="0"/>
              <a:t>        f = </a:t>
            </a:r>
            <a:r>
              <a:rPr lang="en-US" dirty="0" err="1"/>
              <a:t>compute_frc</a:t>
            </a:r>
            <a:r>
              <a:rPr lang="en-US" dirty="0"/>
              <a:t>(ham, </a:t>
            </a:r>
            <a:r>
              <a:rPr lang="en-US" dirty="0" err="1"/>
              <a:t>Cdia</a:t>
            </a:r>
            <a:r>
              <a:rPr lang="en-US" dirty="0"/>
              <a:t>, Cadi, rep)            </a:t>
            </a:r>
          </a:p>
          <a:p>
            <a:r>
              <a:rPr lang="en-US" dirty="0"/>
              <a:t>        p = p + 0.5*f*</a:t>
            </a:r>
            <a:r>
              <a:rPr lang="en-US" dirty="0" err="1"/>
              <a:t>dt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Hvib</a:t>
            </a:r>
            <a:r>
              <a:rPr lang="en-US" dirty="0"/>
              <a:t> = </a:t>
            </a:r>
            <a:r>
              <a:rPr lang="en-US" dirty="0" err="1"/>
              <a:t>compute_Hvib</a:t>
            </a:r>
            <a:r>
              <a:rPr lang="en-US" dirty="0"/>
              <a:t>(</a:t>
            </a:r>
            <a:r>
              <a:rPr lang="en-US" dirty="0" err="1"/>
              <a:t>Hdia</a:t>
            </a:r>
            <a:r>
              <a:rPr lang="en-US" dirty="0"/>
              <a:t>, </a:t>
            </a:r>
            <a:r>
              <a:rPr lang="en-US" dirty="0" err="1"/>
              <a:t>Hadi</a:t>
            </a:r>
            <a:r>
              <a:rPr lang="en-US" dirty="0"/>
              <a:t>, dc1_dia, dc1_adi, p, m, rep)</a:t>
            </a:r>
          </a:p>
          <a:p>
            <a:r>
              <a:rPr lang="en-US" dirty="0"/>
              <a:t>        </a:t>
            </a:r>
            <a:r>
              <a:rPr lang="en-US" dirty="0" err="1"/>
              <a:t>propagate_el</a:t>
            </a:r>
            <a:r>
              <a:rPr lang="en-US" dirty="0"/>
              <a:t>(</a:t>
            </a:r>
            <a:r>
              <a:rPr lang="en-US" dirty="0" err="1"/>
              <a:t>Cdia</a:t>
            </a:r>
            <a:r>
              <a:rPr lang="en-US" dirty="0"/>
              <a:t>, Cadi, </a:t>
            </a:r>
            <a:r>
              <a:rPr lang="en-US" dirty="0" err="1"/>
              <a:t>Hvib</a:t>
            </a:r>
            <a:r>
              <a:rPr lang="en-US" dirty="0"/>
              <a:t>, </a:t>
            </a:r>
            <a:r>
              <a:rPr lang="en-US" dirty="0" err="1"/>
              <a:t>Sdia</a:t>
            </a:r>
            <a:r>
              <a:rPr lang="en-US" dirty="0"/>
              <a:t>, 0.5*</a:t>
            </a:r>
            <a:r>
              <a:rPr lang="en-US" dirty="0" err="1"/>
              <a:t>dt</a:t>
            </a:r>
            <a:r>
              <a:rPr lang="en-US" dirty="0"/>
              <a:t>, rep)</a:t>
            </a:r>
          </a:p>
          <a:p>
            <a:r>
              <a:rPr lang="en-US" dirty="0"/>
              <a:t> </a:t>
            </a:r>
            <a:r>
              <a:rPr lang="en-US" dirty="0" err="1"/>
              <a:t>Etot</a:t>
            </a:r>
            <a:r>
              <a:rPr lang="en-US" dirty="0"/>
              <a:t> = </a:t>
            </a:r>
            <a:r>
              <a:rPr lang="en-US" dirty="0" err="1"/>
              <a:t>compute_etot</a:t>
            </a:r>
            <a:r>
              <a:rPr lang="en-US" dirty="0"/>
              <a:t>(ham, p, </a:t>
            </a:r>
            <a:r>
              <a:rPr lang="en-US" dirty="0" err="1"/>
              <a:t>Cdia</a:t>
            </a:r>
            <a:r>
              <a:rPr lang="en-US" dirty="0"/>
              <a:t>, Cadi, m, rep)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0876" y="1116892"/>
            <a:ext cx="5191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dynamical simulation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624" y="5398173"/>
            <a:ext cx="11449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User defines what function to use to compute entries in the </a:t>
            </a:r>
          </a:p>
          <a:p>
            <a:pPr algn="ctr"/>
            <a:r>
              <a:rPr lang="en-US" sz="2800" b="1" dirty="0">
                <a:solidFill>
                  <a:srgbClr val="0000FF"/>
                </a:solidFill>
              </a:rPr>
              <a:t>Hamiltonian object (</a:t>
            </a:r>
            <a:r>
              <a:rPr lang="en-US" sz="2800" b="1" dirty="0" err="1">
                <a:solidFill>
                  <a:srgbClr val="0000FF"/>
                </a:solidFill>
              </a:rPr>
              <a:t>diabatic</a:t>
            </a:r>
            <a:r>
              <a:rPr lang="en-US" sz="2800" b="1" dirty="0">
                <a:solidFill>
                  <a:srgbClr val="0000FF"/>
                </a:solidFill>
              </a:rPr>
              <a:t>/adiabatic Ham, overlap matrix, derivatives, etc.) - NEXT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676B9E-7B8F-8875-ABFD-D88DAED56826}"/>
              </a:ext>
            </a:extLst>
          </p:cNvPr>
          <p:cNvSpPr txBox="1"/>
          <p:nvPr/>
        </p:nvSpPr>
        <p:spPr>
          <a:xfrm>
            <a:off x="2140145" y="122951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Keep the Dynamical Workflow Fixed</a:t>
            </a:r>
          </a:p>
        </p:txBody>
      </p:sp>
    </p:spTree>
    <p:extLst>
      <p:ext uri="{BB962C8B-B14F-4D97-AF65-F5344CB8AC3E}">
        <p14:creationId xmlns:p14="http://schemas.microsoft.com/office/powerpoint/2010/main" val="63425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" y="905291"/>
            <a:ext cx="109728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def</a:t>
            </a:r>
            <a:r>
              <a:rPr lang="en-US" sz="1600" dirty="0"/>
              <a:t> model2(q, </a:t>
            </a:r>
            <a:r>
              <a:rPr lang="en-US" sz="1600" dirty="0" err="1"/>
              <a:t>params</a:t>
            </a:r>
            <a:r>
              <a:rPr lang="en-US" sz="1600" dirty="0"/>
              <a:t>):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obj</a:t>
            </a:r>
            <a:r>
              <a:rPr lang="en-US" sz="1600" dirty="0">
                <a:solidFill>
                  <a:srgbClr val="0000FF"/>
                </a:solidFill>
              </a:rPr>
              <a:t> = </a:t>
            </a:r>
            <a:r>
              <a:rPr lang="en-US" sz="1600" dirty="0" err="1">
                <a:solidFill>
                  <a:srgbClr val="0000FF"/>
                </a:solidFill>
              </a:rPr>
              <a:t>tmp</a:t>
            </a:r>
            <a:r>
              <a:rPr lang="en-US" sz="1600" dirty="0">
                <a:solidFill>
                  <a:srgbClr val="0000FF"/>
                </a:solidFill>
              </a:rPr>
              <a:t>()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</a:t>
            </a:r>
            <a:r>
              <a:rPr lang="en-US" sz="1600" dirty="0" err="1">
                <a:solidFill>
                  <a:srgbClr val="0000FF"/>
                </a:solidFill>
              </a:rPr>
              <a:t>obj.ham_dia</a:t>
            </a:r>
            <a:r>
              <a:rPr lang="en-US" sz="1600" dirty="0">
                <a:solidFill>
                  <a:srgbClr val="0000FF"/>
                </a:solidFill>
              </a:rPr>
              <a:t> = CMATRIX(2,2);   </a:t>
            </a:r>
            <a:r>
              <a:rPr lang="en-US" sz="1600" dirty="0" err="1">
                <a:solidFill>
                  <a:srgbClr val="0000FF"/>
                </a:solidFill>
              </a:rPr>
              <a:t>obj.ovlp_dia</a:t>
            </a:r>
            <a:r>
              <a:rPr lang="en-US" sz="1600" dirty="0">
                <a:solidFill>
                  <a:srgbClr val="0000FF"/>
                </a:solidFill>
              </a:rPr>
              <a:t> = CMATRIX(2,2);    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obj.d1ham_dia = </a:t>
            </a:r>
            <a:r>
              <a:rPr lang="en-US" sz="1600" dirty="0" err="1">
                <a:solidFill>
                  <a:srgbClr val="0000FF"/>
                </a:solidFill>
              </a:rPr>
              <a:t>CMATRIXList</a:t>
            </a:r>
            <a:r>
              <a:rPr lang="en-US" sz="1600" dirty="0">
                <a:solidFill>
                  <a:srgbClr val="0000FF"/>
                </a:solidFill>
              </a:rPr>
              <a:t>();  obj.d1ham_dia.append( CMATRIX(2,2))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obj.dc1_dia = </a:t>
            </a:r>
            <a:r>
              <a:rPr lang="en-US" sz="1600" dirty="0" err="1">
                <a:solidFill>
                  <a:srgbClr val="0000FF"/>
                </a:solidFill>
              </a:rPr>
              <a:t>CMATRIXList</a:t>
            </a:r>
            <a:r>
              <a:rPr lang="en-US" sz="1600" dirty="0">
                <a:solidFill>
                  <a:srgbClr val="0000FF"/>
                </a:solidFill>
              </a:rPr>
              <a:t>();  obj.dc1_dia.append( CMATRIX(2,2)) 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x0,k,D,V = </a:t>
            </a:r>
            <a:r>
              <a:rPr lang="en-US" sz="1600" dirty="0" err="1"/>
              <a:t>params</a:t>
            </a:r>
            <a:r>
              <a:rPr lang="en-US" sz="1600" dirty="0"/>
              <a:t>["x0"], </a:t>
            </a:r>
            <a:r>
              <a:rPr lang="en-US" sz="1600" dirty="0" err="1"/>
              <a:t>params</a:t>
            </a:r>
            <a:r>
              <a:rPr lang="en-US" sz="1600" dirty="0"/>
              <a:t>["k"], </a:t>
            </a:r>
            <a:r>
              <a:rPr lang="en-US" sz="1600" dirty="0" err="1"/>
              <a:t>params</a:t>
            </a:r>
            <a:r>
              <a:rPr lang="en-US" sz="1600" dirty="0"/>
              <a:t>["D"], </a:t>
            </a:r>
            <a:r>
              <a:rPr lang="en-US" sz="1600" dirty="0" err="1"/>
              <a:t>params</a:t>
            </a:r>
            <a:r>
              <a:rPr lang="en-US" sz="1600" dirty="0"/>
              <a:t>["V"]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(0,0, 1.0+0.0j);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(0,1, 0.0+0.0j);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(1,0, 0.0+0.0j);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(1,1, 1.0+0.0j);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(0,0, k*x*x*(1.0+0.0j) );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(0,1, V*(1.0+0.0j));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(1,0, V*(1.0+0.0j));        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(1,1, (k*(x-x0)**2 + D)*(1.0+0.0j));    </a:t>
            </a:r>
          </a:p>
          <a:p>
            <a:endParaRPr lang="en-US" sz="1600" dirty="0"/>
          </a:p>
          <a:p>
            <a:r>
              <a:rPr lang="en-US" sz="1600" dirty="0"/>
              <a:t>    for </a:t>
            </a:r>
            <a:r>
              <a:rPr lang="en-US" sz="1600" dirty="0" err="1"/>
              <a:t>i</a:t>
            </a:r>
            <a:r>
              <a:rPr lang="en-US" sz="1600" dirty="0"/>
              <a:t> in [0]: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].set(0,0, 2.0*k*x*(1.0+0.0j) );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].set(0,1, 0.0+0.0j);             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].set(1,0, 0.0+0.0j);                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].set(1,1,2.0*k*(x-x0)*(1.0+0.0j));      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    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].set(0,0, 0.0+0.0j);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].set(0,1,-0.1+0.0j);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].set(1,0, 0.1+0.0j);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].set(1,1, 0.0+0.0j);</a:t>
            </a:r>
          </a:p>
          <a:p>
            <a:endParaRPr lang="en-US" sz="1600" dirty="0"/>
          </a:p>
          <a:p>
            <a:r>
              <a:rPr lang="en-US" sz="1600" dirty="0"/>
              <a:t>    return </a:t>
            </a:r>
            <a:r>
              <a:rPr lang="en-US" sz="1600" dirty="0" err="1"/>
              <a:t>obj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 rot="1444264">
            <a:off x="7259707" y="1544060"/>
            <a:ext cx="375224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Initialize Python objects</a:t>
            </a:r>
          </a:p>
        </p:txBody>
      </p:sp>
      <p:sp>
        <p:nvSpPr>
          <p:cNvPr id="8" name="TextBox 7"/>
          <p:cNvSpPr txBox="1"/>
          <p:nvPr/>
        </p:nvSpPr>
        <p:spPr>
          <a:xfrm rot="1444264">
            <a:off x="6846875" y="4233513"/>
            <a:ext cx="508876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Set matrix elements according to</a:t>
            </a:r>
          </a:p>
          <a:p>
            <a:pPr algn="ctr"/>
            <a:r>
              <a:rPr lang="en-US" sz="2800" b="1" dirty="0">
                <a:solidFill>
                  <a:srgbClr val="008000"/>
                </a:solidFill>
              </a:rPr>
              <a:t>your model</a:t>
            </a:r>
          </a:p>
        </p:txBody>
      </p:sp>
      <p:pic>
        <p:nvPicPr>
          <p:cNvPr id="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DA8A00-85E4-C30A-9347-555687E8AAF4}"/>
              </a:ext>
            </a:extLst>
          </p:cNvPr>
          <p:cNvSpPr txBox="1"/>
          <p:nvPr/>
        </p:nvSpPr>
        <p:spPr>
          <a:xfrm>
            <a:off x="2212965" y="134471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Example: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1822249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125" y="934987"/>
            <a:ext cx="973455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model_atomistic</a:t>
            </a:r>
            <a:r>
              <a:rPr lang="en-US" sz="1400" dirty="0"/>
              <a:t>(q, </a:t>
            </a:r>
            <a:r>
              <a:rPr lang="en-US" sz="1400" dirty="0" err="1"/>
              <a:t>params</a:t>
            </a:r>
            <a:r>
              <a:rPr lang="en-US" sz="1400" dirty="0"/>
              <a:t>, </a:t>
            </a:r>
            <a:r>
              <a:rPr lang="en-US" sz="1400" dirty="0" err="1"/>
              <a:t>indx</a:t>
            </a:r>
            <a:r>
              <a:rPr lang="en-US" sz="1400" dirty="0"/>
              <a:t>):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natoms</a:t>
            </a:r>
            <a:r>
              <a:rPr lang="en-US" sz="1400" dirty="0"/>
              <a:t> = </a:t>
            </a:r>
            <a:r>
              <a:rPr lang="en-US" sz="1400" dirty="0" err="1"/>
              <a:t>params</a:t>
            </a:r>
            <a:r>
              <a:rPr lang="en-US" sz="1400" dirty="0"/>
              <a:t>["</a:t>
            </a:r>
            <a:r>
              <a:rPr lang="en-US" sz="1400" dirty="0" err="1"/>
              <a:t>natoms</a:t>
            </a:r>
            <a:r>
              <a:rPr lang="en-US" sz="1400" dirty="0"/>
              <a:t>"];  </a:t>
            </a:r>
            <a:r>
              <a:rPr lang="en-US" sz="1400" dirty="0" err="1"/>
              <a:t>ndof</a:t>
            </a:r>
            <a:r>
              <a:rPr lang="en-US" sz="1400" dirty="0"/>
              <a:t> = </a:t>
            </a:r>
            <a:r>
              <a:rPr lang="en-US" sz="1400" dirty="0" err="1"/>
              <a:t>q.num_of_rows</a:t>
            </a:r>
            <a:r>
              <a:rPr lang="en-US" sz="1400" dirty="0"/>
              <a:t>;  </a:t>
            </a:r>
            <a:r>
              <a:rPr lang="en-US" sz="1400" dirty="0" err="1"/>
              <a:t>ndia</a:t>
            </a:r>
            <a:r>
              <a:rPr lang="en-US" sz="1400" dirty="0"/>
              <a:t> = </a:t>
            </a:r>
            <a:r>
              <a:rPr lang="en-US" sz="1400" dirty="0" err="1"/>
              <a:t>params</a:t>
            </a:r>
            <a:r>
              <a:rPr lang="en-US" sz="1400" dirty="0"/>
              <a:t>[ "</a:t>
            </a:r>
            <a:r>
              <a:rPr lang="en-US" sz="1400" dirty="0" err="1"/>
              <a:t>ndia</a:t>
            </a:r>
            <a:r>
              <a:rPr lang="en-US" sz="1400" dirty="0"/>
              <a:t>" ]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params</a:t>
            </a:r>
            <a:r>
              <a:rPr lang="en-US" sz="1400" dirty="0"/>
              <a:t>[ "</a:t>
            </a:r>
            <a:r>
              <a:rPr lang="en-US" sz="1400" dirty="0" err="1"/>
              <a:t>output_filename</a:t>
            </a:r>
            <a:r>
              <a:rPr lang="en-US" sz="1400" dirty="0"/>
              <a:t>" ] = "</a:t>
            </a:r>
            <a:r>
              <a:rPr lang="en-US" sz="1400" dirty="0" err="1"/>
              <a:t>detailed.out</a:t>
            </a:r>
            <a:r>
              <a:rPr lang="en-US" sz="1400" dirty="0"/>
              <a:t>“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</a:t>
            </a:r>
            <a:r>
              <a:rPr lang="en-US" sz="1400" dirty="0">
                <a:solidFill>
                  <a:srgbClr val="0000FF"/>
                </a:solidFill>
              </a:rPr>
              <a:t> = </a:t>
            </a:r>
            <a:r>
              <a:rPr lang="en-US" sz="1400" dirty="0" err="1">
                <a:solidFill>
                  <a:srgbClr val="0000FF"/>
                </a:solidFill>
              </a:rPr>
              <a:t>tmp</a:t>
            </a:r>
            <a:r>
              <a:rPr lang="en-US" sz="1400" dirty="0">
                <a:solidFill>
                  <a:srgbClr val="0000FF"/>
                </a:solidFill>
              </a:rPr>
              <a:t>()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obj.ham_dia</a:t>
            </a:r>
            <a:r>
              <a:rPr lang="en-US" sz="1400" dirty="0">
                <a:solidFill>
                  <a:srgbClr val="0000FF"/>
                </a:solidFill>
              </a:rPr>
              <a:t> = CMATRIX(1,1); 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obj.ovlp_dia</a:t>
            </a:r>
            <a:r>
              <a:rPr lang="en-US" sz="1400" dirty="0">
                <a:solidFill>
                  <a:srgbClr val="0000FF"/>
                </a:solidFill>
              </a:rPr>
              <a:t> = CMATRIX(1,1);              </a:t>
            </a:r>
            <a:r>
              <a:rPr lang="en-US" sz="1400" dirty="0" err="1">
                <a:solidFill>
                  <a:srgbClr val="0000FF"/>
                </a:solidFill>
              </a:rPr>
              <a:t>obj.ovlp_dia.set</a:t>
            </a:r>
            <a:r>
              <a:rPr lang="en-US" sz="1400" dirty="0">
                <a:solidFill>
                  <a:srgbClr val="0000FF"/>
                </a:solidFill>
              </a:rPr>
              <a:t>(0,0, 1.0+0.0j)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obj.d1ham_dia = </a:t>
            </a:r>
            <a:r>
              <a:rPr lang="en-US" sz="1400" dirty="0" err="1">
                <a:solidFill>
                  <a:srgbClr val="0000FF"/>
                </a:solidFill>
              </a:rPr>
              <a:t>CMATRIXList</a:t>
            </a:r>
            <a:r>
              <a:rPr lang="en-US" sz="1400" dirty="0">
                <a:solidFill>
                  <a:srgbClr val="0000FF"/>
                </a:solidFill>
              </a:rPr>
              <a:t>();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for </a:t>
            </a:r>
            <a:r>
              <a:rPr lang="en-US" sz="1400" dirty="0" err="1">
                <a:solidFill>
                  <a:srgbClr val="0000FF"/>
                </a:solidFill>
              </a:rPr>
              <a:t>i</a:t>
            </a:r>
            <a:r>
              <a:rPr lang="en-US" sz="1400" dirty="0">
                <a:solidFill>
                  <a:srgbClr val="0000FF"/>
                </a:solidFill>
              </a:rPr>
              <a:t> in </a:t>
            </a:r>
            <a:r>
              <a:rPr lang="en-US" sz="1400" dirty="0" err="1">
                <a:solidFill>
                  <a:srgbClr val="0000FF"/>
                </a:solidFill>
              </a:rPr>
              <a:t>xrange</a:t>
            </a:r>
            <a:r>
              <a:rPr lang="en-US" sz="1400" dirty="0">
                <a:solidFill>
                  <a:srgbClr val="0000FF"/>
                </a:solidFill>
              </a:rPr>
              <a:t>(</a:t>
            </a:r>
            <a:r>
              <a:rPr lang="en-US" sz="1400" dirty="0" err="1">
                <a:solidFill>
                  <a:srgbClr val="0000FF"/>
                </a:solidFill>
              </a:rPr>
              <a:t>ndof</a:t>
            </a:r>
            <a:r>
              <a:rPr lang="en-US" sz="1400" dirty="0">
                <a:solidFill>
                  <a:srgbClr val="0000FF"/>
                </a:solidFill>
              </a:rPr>
              <a:t>):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obj.d1ham_dia.append( CMATRIX(1,1) )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mkdir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cp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 #+"/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")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os.chdir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create_input.update_coordinates</a:t>
            </a:r>
            <a:r>
              <a:rPr lang="en-US" sz="1400" dirty="0">
                <a:solidFill>
                  <a:srgbClr val="FF0000"/>
                </a:solidFill>
              </a:rPr>
              <a:t>(q, </a:t>
            </a:r>
            <a:r>
              <a:rPr lang="en-US" sz="1400" dirty="0" err="1">
                <a:solidFill>
                  <a:srgbClr val="FF0000"/>
                </a:solidFill>
              </a:rPr>
              <a:t>params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srun</a:t>
            </a:r>
            <a:r>
              <a:rPr lang="en-US" sz="1400" dirty="0">
                <a:solidFill>
                  <a:srgbClr val="FF0000"/>
                </a:solidFill>
              </a:rPr>
              <a:t> %s &lt; 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 &gt; out" % (</a:t>
            </a:r>
            <a:r>
              <a:rPr lang="en-US" sz="1400" dirty="0" err="1">
                <a:solidFill>
                  <a:srgbClr val="FF0000"/>
                </a:solidFill>
              </a:rPr>
              <a:t>exe_name</a:t>
            </a:r>
            <a:r>
              <a:rPr lang="en-US" sz="1400" dirty="0">
                <a:solidFill>
                  <a:srgbClr val="FF0000"/>
                </a:solidFill>
              </a:rPr>
              <a:t>) )  # DFTB calculations are run here!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dftb_forces</a:t>
            </a:r>
            <a:r>
              <a:rPr lang="en-US" sz="1400" dirty="0">
                <a:solidFill>
                  <a:srgbClr val="FF0000"/>
                </a:solidFill>
              </a:rPr>
              <a:t> = </a:t>
            </a:r>
            <a:r>
              <a:rPr lang="en-US" sz="1400" dirty="0" err="1">
                <a:solidFill>
                  <a:srgbClr val="FF0000"/>
                </a:solidFill>
              </a:rPr>
              <a:t>parse_output.get_forces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params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os.chdir</a:t>
            </a:r>
            <a:r>
              <a:rPr lang="en-US" sz="1400" dirty="0">
                <a:solidFill>
                  <a:srgbClr val="FF0000"/>
                </a:solidFill>
              </a:rPr>
              <a:t>("../../")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8000"/>
                </a:solidFill>
              </a:rPr>
              <a:t>for 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 in </a:t>
            </a:r>
            <a:r>
              <a:rPr lang="en-US" sz="1400" dirty="0" err="1">
                <a:solidFill>
                  <a:srgbClr val="008000"/>
                </a:solidFill>
              </a:rPr>
              <a:t>xrange</a:t>
            </a:r>
            <a:r>
              <a:rPr lang="en-US" sz="1400" dirty="0">
                <a:solidFill>
                  <a:srgbClr val="008000"/>
                </a:solidFill>
              </a:rPr>
              <a:t>(</a:t>
            </a:r>
            <a:r>
              <a:rPr lang="en-US" sz="1400" dirty="0" err="1">
                <a:solidFill>
                  <a:srgbClr val="008000"/>
                </a:solidFill>
              </a:rPr>
              <a:t>ndof</a:t>
            </a:r>
            <a:r>
              <a:rPr lang="en-US" sz="1400" dirty="0">
                <a:solidFill>
                  <a:srgbClr val="008000"/>
                </a:solidFill>
              </a:rPr>
              <a:t>):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obj.d1ham_dia[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].set(0,0, </a:t>
            </a:r>
            <a:r>
              <a:rPr lang="en-US" sz="1400" dirty="0" err="1">
                <a:solidFill>
                  <a:srgbClr val="008000"/>
                </a:solidFill>
              </a:rPr>
              <a:t>dftb_forces</a:t>
            </a:r>
            <a:r>
              <a:rPr lang="en-US" sz="1400" dirty="0">
                <a:solidFill>
                  <a:srgbClr val="008000"/>
                </a:solidFill>
              </a:rPr>
              <a:t>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]*(-1.0+0.0j) )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obj.dc1_dia[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].set(0, 0, 0.0+0.0j)</a:t>
            </a:r>
          </a:p>
          <a:p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/>
              <a:t>return </a:t>
            </a:r>
            <a:r>
              <a:rPr lang="en-US" sz="1400" dirty="0" err="1"/>
              <a:t>obj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20790307">
            <a:off x="7241934" y="1677290"/>
            <a:ext cx="375224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Initialize Python objects</a:t>
            </a:r>
          </a:p>
        </p:txBody>
      </p:sp>
      <p:sp>
        <p:nvSpPr>
          <p:cNvPr id="8" name="TextBox 7"/>
          <p:cNvSpPr txBox="1"/>
          <p:nvPr/>
        </p:nvSpPr>
        <p:spPr>
          <a:xfrm rot="20889210">
            <a:off x="6647708" y="5391716"/>
            <a:ext cx="508876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Set matrix elements according to</a:t>
            </a:r>
          </a:p>
          <a:p>
            <a:pPr algn="ctr"/>
            <a:r>
              <a:rPr lang="en-US" sz="2800" b="1" dirty="0">
                <a:solidFill>
                  <a:srgbClr val="008000"/>
                </a:solidFill>
              </a:rPr>
              <a:t>your model</a:t>
            </a:r>
          </a:p>
        </p:txBody>
      </p:sp>
      <p:sp>
        <p:nvSpPr>
          <p:cNvPr id="9" name="TextBox 8"/>
          <p:cNvSpPr txBox="1"/>
          <p:nvPr/>
        </p:nvSpPr>
        <p:spPr>
          <a:xfrm rot="20889210">
            <a:off x="6452840" y="3484385"/>
            <a:ext cx="533043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Prepare and Run external program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141C0-A830-4A8E-5B44-D56816245612}"/>
              </a:ext>
            </a:extLst>
          </p:cNvPr>
          <p:cNvSpPr txBox="1"/>
          <p:nvPr/>
        </p:nvSpPr>
        <p:spPr>
          <a:xfrm>
            <a:off x="2140145" y="122951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Example: Atomistic Calculations</a:t>
            </a:r>
          </a:p>
        </p:txBody>
      </p:sp>
    </p:spTree>
    <p:extLst>
      <p:ext uri="{BB962C8B-B14F-4D97-AF65-F5344CB8AC3E}">
        <p14:creationId xmlns:p14="http://schemas.microsoft.com/office/powerpoint/2010/main" val="303745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13449" y="3165509"/>
            <a:ext cx="264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1 term is sufficient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670426" y="6161088"/>
            <a:ext cx="289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Reaction coordinate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 rot="-5400000">
            <a:off x="517862" y="5004594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512430" y="3470275"/>
            <a:ext cx="0" cy="317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V="1">
            <a:off x="1512430" y="6667499"/>
            <a:ext cx="10021089" cy="8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2464594" y="5378193"/>
            <a:ext cx="1066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202992" y="3730451"/>
            <a:ext cx="33425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Adiabatic Dynamics</a:t>
            </a:r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7367919" y="4657725"/>
            <a:ext cx="4165600" cy="1612900"/>
          </a:xfrm>
          <a:custGeom>
            <a:avLst/>
            <a:gdLst>
              <a:gd name="T0" fmla="*/ 0 w 4926"/>
              <a:gd name="T1" fmla="*/ 0 h 1832"/>
              <a:gd name="T2" fmla="*/ 2147483646 w 4926"/>
              <a:gd name="T3" fmla="*/ 2147483646 h 1832"/>
              <a:gd name="T4" fmla="*/ 2147483646 w 4926"/>
              <a:gd name="T5" fmla="*/ 2147483646 h 1832"/>
              <a:gd name="T6" fmla="*/ 2147483646 w 4926"/>
              <a:gd name="T7" fmla="*/ 2147483646 h 1832"/>
              <a:gd name="T8" fmla="*/ 2147483646 w 4926"/>
              <a:gd name="T9" fmla="*/ 2147483646 h 1832"/>
              <a:gd name="T10" fmla="*/ 2147483646 w 4926"/>
              <a:gd name="T11" fmla="*/ 2147483646 h 1832"/>
              <a:gd name="T12" fmla="*/ 2147483646 w 4926"/>
              <a:gd name="T13" fmla="*/ 2147483646 h 1832"/>
              <a:gd name="T14" fmla="*/ 2147483646 w 4926"/>
              <a:gd name="T15" fmla="*/ 2147483646 h 1832"/>
              <a:gd name="T16" fmla="*/ 2147483646 w 4926"/>
              <a:gd name="T17" fmla="*/ 2147483646 h 1832"/>
              <a:gd name="T18" fmla="*/ 2147483646 w 4926"/>
              <a:gd name="T19" fmla="*/ 2147483646 h 1832"/>
              <a:gd name="T20" fmla="*/ 2147483646 w 4926"/>
              <a:gd name="T21" fmla="*/ 2147483646 h 1832"/>
              <a:gd name="T22" fmla="*/ 2147483646 w 4926"/>
              <a:gd name="T23" fmla="*/ 2147483646 h 1832"/>
              <a:gd name="T24" fmla="*/ 2147483646 w 4926"/>
              <a:gd name="T25" fmla="*/ 2147483646 h 1832"/>
              <a:gd name="T26" fmla="*/ 2147483646 w 4926"/>
              <a:gd name="T27" fmla="*/ 2147483646 h 1832"/>
              <a:gd name="T28" fmla="*/ 2147483646 w 4926"/>
              <a:gd name="T29" fmla="*/ 2147483646 h 1832"/>
              <a:gd name="T30" fmla="*/ 2147483646 w 4926"/>
              <a:gd name="T31" fmla="*/ 2147483646 h 183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926" h="1832">
                <a:moveTo>
                  <a:pt x="0" y="0"/>
                </a:moveTo>
                <a:cubicBezTo>
                  <a:pt x="33" y="79"/>
                  <a:pt x="124" y="293"/>
                  <a:pt x="196" y="477"/>
                </a:cubicBezTo>
                <a:cubicBezTo>
                  <a:pt x="268" y="661"/>
                  <a:pt x="348" y="936"/>
                  <a:pt x="432" y="1104"/>
                </a:cubicBezTo>
                <a:cubicBezTo>
                  <a:pt x="516" y="1272"/>
                  <a:pt x="603" y="1395"/>
                  <a:pt x="699" y="1483"/>
                </a:cubicBezTo>
                <a:cubicBezTo>
                  <a:pt x="795" y="1571"/>
                  <a:pt x="901" y="1635"/>
                  <a:pt x="1008" y="1632"/>
                </a:cubicBezTo>
                <a:cubicBezTo>
                  <a:pt x="1115" y="1629"/>
                  <a:pt x="1256" y="1482"/>
                  <a:pt x="1340" y="1467"/>
                </a:cubicBezTo>
                <a:cubicBezTo>
                  <a:pt x="1424" y="1452"/>
                  <a:pt x="1461" y="1521"/>
                  <a:pt x="1510" y="1540"/>
                </a:cubicBezTo>
                <a:cubicBezTo>
                  <a:pt x="1559" y="1559"/>
                  <a:pt x="1572" y="1601"/>
                  <a:pt x="1632" y="1584"/>
                </a:cubicBezTo>
                <a:cubicBezTo>
                  <a:pt x="1692" y="1567"/>
                  <a:pt x="1792" y="1464"/>
                  <a:pt x="1872" y="1440"/>
                </a:cubicBezTo>
                <a:cubicBezTo>
                  <a:pt x="1952" y="1416"/>
                  <a:pt x="1984" y="1384"/>
                  <a:pt x="2112" y="1440"/>
                </a:cubicBezTo>
                <a:cubicBezTo>
                  <a:pt x="2240" y="1496"/>
                  <a:pt x="2496" y="1720"/>
                  <a:pt x="2640" y="1776"/>
                </a:cubicBezTo>
                <a:cubicBezTo>
                  <a:pt x="2784" y="1832"/>
                  <a:pt x="2864" y="1824"/>
                  <a:pt x="2976" y="1776"/>
                </a:cubicBezTo>
                <a:cubicBezTo>
                  <a:pt x="3088" y="1728"/>
                  <a:pt x="3178" y="1595"/>
                  <a:pt x="3312" y="1488"/>
                </a:cubicBezTo>
                <a:cubicBezTo>
                  <a:pt x="3446" y="1381"/>
                  <a:pt x="3592" y="1219"/>
                  <a:pt x="3782" y="1134"/>
                </a:cubicBezTo>
                <a:cubicBezTo>
                  <a:pt x="3972" y="1049"/>
                  <a:pt x="4264" y="1011"/>
                  <a:pt x="4455" y="980"/>
                </a:cubicBezTo>
                <a:cubicBezTo>
                  <a:pt x="4646" y="949"/>
                  <a:pt x="4828" y="955"/>
                  <a:pt x="4926" y="948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7748920" y="3943351"/>
            <a:ext cx="2989263" cy="1476375"/>
          </a:xfrm>
          <a:custGeom>
            <a:avLst/>
            <a:gdLst>
              <a:gd name="T0" fmla="*/ 0 w 1361"/>
              <a:gd name="T1" fmla="*/ 0 h 930"/>
              <a:gd name="T2" fmla="*/ 2147483646 w 1361"/>
              <a:gd name="T3" fmla="*/ 2147483646 h 930"/>
              <a:gd name="T4" fmla="*/ 2147483646 w 1361"/>
              <a:gd name="T5" fmla="*/ 2147483646 h 930"/>
              <a:gd name="T6" fmla="*/ 2147483646 w 1361"/>
              <a:gd name="T7" fmla="*/ 2147483646 h 930"/>
              <a:gd name="T8" fmla="*/ 2147483646 w 1361"/>
              <a:gd name="T9" fmla="*/ 2147483646 h 930"/>
              <a:gd name="T10" fmla="*/ 2147483646 w 1361"/>
              <a:gd name="T11" fmla="*/ 2147483646 h 930"/>
              <a:gd name="T12" fmla="*/ 2147483646 w 1361"/>
              <a:gd name="T13" fmla="*/ 2147483646 h 930"/>
              <a:gd name="T14" fmla="*/ 2147483646 w 1361"/>
              <a:gd name="T15" fmla="*/ 2147483646 h 930"/>
              <a:gd name="T16" fmla="*/ 2147483646 w 1361"/>
              <a:gd name="T17" fmla="*/ 2147483646 h 930"/>
              <a:gd name="T18" fmla="*/ 2147483646 w 1361"/>
              <a:gd name="T19" fmla="*/ 2147483646 h 930"/>
              <a:gd name="T20" fmla="*/ 2147483646 w 1361"/>
              <a:gd name="T21" fmla="*/ 2147483646 h 9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61" h="930">
                <a:moveTo>
                  <a:pt x="0" y="0"/>
                </a:moveTo>
                <a:cubicBezTo>
                  <a:pt x="9" y="40"/>
                  <a:pt x="21" y="123"/>
                  <a:pt x="49" y="238"/>
                </a:cubicBezTo>
                <a:cubicBezTo>
                  <a:pt x="77" y="353"/>
                  <a:pt x="125" y="580"/>
                  <a:pt x="168" y="691"/>
                </a:cubicBezTo>
                <a:cubicBezTo>
                  <a:pt x="212" y="802"/>
                  <a:pt x="271" y="878"/>
                  <a:pt x="311" y="904"/>
                </a:cubicBezTo>
                <a:cubicBezTo>
                  <a:pt x="352" y="930"/>
                  <a:pt x="378" y="878"/>
                  <a:pt x="410" y="847"/>
                </a:cubicBezTo>
                <a:cubicBezTo>
                  <a:pt x="443" y="815"/>
                  <a:pt x="480" y="723"/>
                  <a:pt x="507" y="716"/>
                </a:cubicBezTo>
                <a:cubicBezTo>
                  <a:pt x="533" y="709"/>
                  <a:pt x="545" y="781"/>
                  <a:pt x="567" y="806"/>
                </a:cubicBezTo>
                <a:cubicBezTo>
                  <a:pt x="590" y="832"/>
                  <a:pt x="610" y="869"/>
                  <a:pt x="640" y="869"/>
                </a:cubicBezTo>
                <a:cubicBezTo>
                  <a:pt x="670" y="869"/>
                  <a:pt x="701" y="830"/>
                  <a:pt x="749" y="806"/>
                </a:cubicBezTo>
                <a:cubicBezTo>
                  <a:pt x="796" y="783"/>
                  <a:pt x="824" y="745"/>
                  <a:pt x="926" y="730"/>
                </a:cubicBezTo>
                <a:cubicBezTo>
                  <a:pt x="1028" y="715"/>
                  <a:pt x="1271" y="720"/>
                  <a:pt x="1361" y="718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1670948" y="3279775"/>
            <a:ext cx="2592387" cy="1746250"/>
          </a:xfrm>
          <a:custGeom>
            <a:avLst/>
            <a:gdLst>
              <a:gd name="T0" fmla="*/ 0 w 1633"/>
              <a:gd name="T1" fmla="*/ 0 h 1100"/>
              <a:gd name="T2" fmla="*/ 2147483646 w 1633"/>
              <a:gd name="T3" fmla="*/ 2147483646 h 1100"/>
              <a:gd name="T4" fmla="*/ 2147483646 w 1633"/>
              <a:gd name="T5" fmla="*/ 2147483646 h 1100"/>
              <a:gd name="T6" fmla="*/ 2147483646 w 1633"/>
              <a:gd name="T7" fmla="*/ 2147483646 h 1100"/>
              <a:gd name="T8" fmla="*/ 2147483646 w 1633"/>
              <a:gd name="T9" fmla="*/ 2147483646 h 1100"/>
              <a:gd name="T10" fmla="*/ 2147483646 w 1633"/>
              <a:gd name="T11" fmla="*/ 2147483646 h 1100"/>
              <a:gd name="T12" fmla="*/ 2147483646 w 1633"/>
              <a:gd name="T13" fmla="*/ 2147483646 h 1100"/>
              <a:gd name="T14" fmla="*/ 2147483646 w 1633"/>
              <a:gd name="T15" fmla="*/ 2147483646 h 1100"/>
              <a:gd name="T16" fmla="*/ 2147483646 w 1633"/>
              <a:gd name="T17" fmla="*/ 2147483646 h 1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33" h="1100">
                <a:moveTo>
                  <a:pt x="0" y="0"/>
                </a:moveTo>
                <a:cubicBezTo>
                  <a:pt x="7" y="48"/>
                  <a:pt x="20" y="159"/>
                  <a:pt x="45" y="279"/>
                </a:cubicBezTo>
                <a:cubicBezTo>
                  <a:pt x="70" y="399"/>
                  <a:pt x="111" y="599"/>
                  <a:pt x="152" y="723"/>
                </a:cubicBezTo>
                <a:cubicBezTo>
                  <a:pt x="192" y="847"/>
                  <a:pt x="243" y="959"/>
                  <a:pt x="289" y="1022"/>
                </a:cubicBezTo>
                <a:cubicBezTo>
                  <a:pt x="335" y="1085"/>
                  <a:pt x="379" y="1100"/>
                  <a:pt x="427" y="1100"/>
                </a:cubicBezTo>
                <a:cubicBezTo>
                  <a:pt x="475" y="1100"/>
                  <a:pt x="520" y="1049"/>
                  <a:pt x="576" y="1022"/>
                </a:cubicBezTo>
                <a:cubicBezTo>
                  <a:pt x="632" y="996"/>
                  <a:pt x="670" y="964"/>
                  <a:pt x="763" y="940"/>
                </a:cubicBezTo>
                <a:cubicBezTo>
                  <a:pt x="856" y="916"/>
                  <a:pt x="990" y="896"/>
                  <a:pt x="1135" y="878"/>
                </a:cubicBezTo>
                <a:cubicBezTo>
                  <a:pt x="1279" y="860"/>
                  <a:pt x="1456" y="846"/>
                  <a:pt x="1633" y="831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>
            <a:off x="1567992" y="5046662"/>
            <a:ext cx="3200400" cy="1290638"/>
          </a:xfrm>
          <a:custGeom>
            <a:avLst/>
            <a:gdLst>
              <a:gd name="T0" fmla="*/ 0 w 4900"/>
              <a:gd name="T1" fmla="*/ 0 h 1797"/>
              <a:gd name="T2" fmla="*/ 2147483646 w 4900"/>
              <a:gd name="T3" fmla="*/ 2147483646 h 1797"/>
              <a:gd name="T4" fmla="*/ 2147483646 w 4900"/>
              <a:gd name="T5" fmla="*/ 2147483646 h 1797"/>
              <a:gd name="T6" fmla="*/ 2147483646 w 4900"/>
              <a:gd name="T7" fmla="*/ 2147483646 h 1797"/>
              <a:gd name="T8" fmla="*/ 2147483646 w 4900"/>
              <a:gd name="T9" fmla="*/ 2147483646 h 1797"/>
              <a:gd name="T10" fmla="*/ 2147483646 w 4900"/>
              <a:gd name="T11" fmla="*/ 2147483646 h 1797"/>
              <a:gd name="T12" fmla="*/ 2147483646 w 4900"/>
              <a:gd name="T13" fmla="*/ 2147483646 h 1797"/>
              <a:gd name="T14" fmla="*/ 2147483646 w 4900"/>
              <a:gd name="T15" fmla="*/ 2147483646 h 1797"/>
              <a:gd name="T16" fmla="*/ 2147483646 w 4900"/>
              <a:gd name="T17" fmla="*/ 2147483646 h 1797"/>
              <a:gd name="T18" fmla="*/ 2147483646 w 4900"/>
              <a:gd name="T19" fmla="*/ 2147483646 h 1797"/>
              <a:gd name="T20" fmla="*/ 2147483646 w 4900"/>
              <a:gd name="T21" fmla="*/ 2147483646 h 1797"/>
              <a:gd name="T22" fmla="*/ 2147483646 w 4900"/>
              <a:gd name="T23" fmla="*/ 2147483646 h 1797"/>
              <a:gd name="T24" fmla="*/ 2147483646 w 4900"/>
              <a:gd name="T25" fmla="*/ 2147483646 h 179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900" h="1797">
                <a:moveTo>
                  <a:pt x="0" y="0"/>
                </a:moveTo>
                <a:cubicBezTo>
                  <a:pt x="22" y="174"/>
                  <a:pt x="45" y="348"/>
                  <a:pt x="138" y="559"/>
                </a:cubicBezTo>
                <a:cubicBezTo>
                  <a:pt x="231" y="770"/>
                  <a:pt x="412" y="1088"/>
                  <a:pt x="559" y="1264"/>
                </a:cubicBezTo>
                <a:cubicBezTo>
                  <a:pt x="706" y="1440"/>
                  <a:pt x="858" y="1590"/>
                  <a:pt x="1023" y="1616"/>
                </a:cubicBezTo>
                <a:cubicBezTo>
                  <a:pt x="1188" y="1642"/>
                  <a:pt x="1399" y="1462"/>
                  <a:pt x="1547" y="1419"/>
                </a:cubicBezTo>
                <a:cubicBezTo>
                  <a:pt x="1695" y="1376"/>
                  <a:pt x="1786" y="1343"/>
                  <a:pt x="1909" y="1359"/>
                </a:cubicBezTo>
                <a:cubicBezTo>
                  <a:pt x="2032" y="1375"/>
                  <a:pt x="2184" y="1456"/>
                  <a:pt x="2287" y="1513"/>
                </a:cubicBezTo>
                <a:cubicBezTo>
                  <a:pt x="2390" y="1570"/>
                  <a:pt x="2471" y="1665"/>
                  <a:pt x="2527" y="1702"/>
                </a:cubicBezTo>
                <a:cubicBezTo>
                  <a:pt x="2583" y="1739"/>
                  <a:pt x="2545" y="1731"/>
                  <a:pt x="2622" y="1737"/>
                </a:cubicBezTo>
                <a:cubicBezTo>
                  <a:pt x="2699" y="1743"/>
                  <a:pt x="2859" y="1797"/>
                  <a:pt x="2992" y="1737"/>
                </a:cubicBezTo>
                <a:cubicBezTo>
                  <a:pt x="3125" y="1677"/>
                  <a:pt x="3263" y="1472"/>
                  <a:pt x="3422" y="1376"/>
                </a:cubicBezTo>
                <a:cubicBezTo>
                  <a:pt x="3581" y="1280"/>
                  <a:pt x="3700" y="1234"/>
                  <a:pt x="3946" y="1161"/>
                </a:cubicBezTo>
                <a:cubicBezTo>
                  <a:pt x="4192" y="1088"/>
                  <a:pt x="4546" y="1012"/>
                  <a:pt x="4900" y="937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7851058" y="3596601"/>
            <a:ext cx="4123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Non-Adiabatic Dynamics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8483600" y="3113088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Need more than 1 state </a:t>
            </a: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>
            <a:off x="9196719" y="5343525"/>
            <a:ext cx="0" cy="6096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flipH="1">
            <a:off x="2463347" y="1649314"/>
            <a:ext cx="1409689" cy="992316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7569201" y="1685224"/>
            <a:ext cx="1972032" cy="1279197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08" name="Picture 25" descr="204Schrodi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79" y="798149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1821992" y="5465762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7901319" y="4352925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422787" y="64122"/>
            <a:ext cx="98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Adiabatic Approximation. Adiabatic and 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F2A53A-4BCC-AB65-CB4C-2450B41B4EC0}"/>
              </a:ext>
            </a:extLst>
          </p:cNvPr>
          <p:cNvSpPr txBox="1"/>
          <p:nvPr/>
        </p:nvSpPr>
        <p:spPr>
          <a:xfrm>
            <a:off x="3673880" y="2043667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 for in the exact factorization ansatz!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1A8F0-7CD6-944C-9AEF-FD2B708A4E03}"/>
              </a:ext>
            </a:extLst>
          </p:cNvPr>
          <p:cNvSpPr txBox="1"/>
          <p:nvPr/>
        </p:nvSpPr>
        <p:spPr>
          <a:xfrm>
            <a:off x="225389" y="2624531"/>
            <a:ext cx="50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Adiabatic approximation: </a:t>
            </a:r>
            <a:r>
              <a:rPr lang="en-US" sz="2000" dirty="0">
                <a:solidFill>
                  <a:srgbClr val="FF0000"/>
                </a:solidFill>
              </a:rPr>
              <a:t>keep only one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DC2B6-0D58-C034-28DF-0381C96CCD56}"/>
              </a:ext>
            </a:extLst>
          </p:cNvPr>
          <p:cNvSpPr txBox="1"/>
          <p:nvPr/>
        </p:nvSpPr>
        <p:spPr>
          <a:xfrm>
            <a:off x="5293056" y="4491652"/>
            <a:ext cx="172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Where is the BO approximation?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F27C7D-53DF-F1D0-B3E7-DE01C7937EFC}"/>
              </a:ext>
            </a:extLst>
          </p:cNvPr>
          <p:cNvSpPr/>
          <p:nvPr/>
        </p:nvSpPr>
        <p:spPr>
          <a:xfrm rot="10800000">
            <a:off x="6155017" y="2443651"/>
            <a:ext cx="311664" cy="192884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BF5DD58-9182-F73B-F833-CEA816F9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55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 1.48148E-6 C -0.01145 0.00856 0.00013 0.04884 0.01381 0.05092 C 0.02735 0.05301 0.04701 0.00949 0.06511 0.01157 C 0.08321 0.01366 0.10313 0.06574 0.12253 0.06412 C 0.14206 0.06227 0.16941 0.01458 0.18178 0.00162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C 0.00547 0.01296 0.02188 0.07292 0.03334 0.07894 C 0.04492 0.08495 0.05964 0.03866 0.06914 0.03634 C 0.07852 0.03403 0.08412 0.05741 0.08959 0.06528 C 0.09492 0.07338 0.1 0.06829 0.10182 0.08542 C 0.10378 0.10301 0.09323 0.14861 0.10052 0.17037 C 0.10781 0.1919 0.12956 0.21852 0.14557 0.21481 C 0.16159 0.21157 0.18581 0.16389 0.19636 0.15023 " pathEditMode="relative" rAng="0" ptsTypes="AAAAAAAA">
                                      <p:cBhvr>
                                        <p:cTn id="56" dur="20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4" grpId="0"/>
      <p:bldP spid="11279" grpId="0"/>
      <p:bldP spid="11280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097" y="43492"/>
            <a:ext cx="721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When NA dynamics is needed: Failure of the Born-Oppenheimer Approximation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5295900" y="2628901"/>
            <a:ext cx="2461262" cy="1826830"/>
          </a:xfrm>
          <a:custGeom>
            <a:avLst/>
            <a:gdLst>
              <a:gd name="connsiteX0" fmla="*/ 0 w 3200400"/>
              <a:gd name="connsiteY0" fmla="*/ 0 h 1782186"/>
              <a:gd name="connsiteX1" fmla="*/ 609600 w 3200400"/>
              <a:gd name="connsiteY1" fmla="*/ 1762125 h 1782186"/>
              <a:gd name="connsiteX2" fmla="*/ 1533525 w 3200400"/>
              <a:gd name="connsiteY2" fmla="*/ 942975 h 1782186"/>
              <a:gd name="connsiteX3" fmla="*/ 3200400 w 3200400"/>
              <a:gd name="connsiteY3" fmla="*/ 781050 h 178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1782186">
                <a:moveTo>
                  <a:pt x="0" y="0"/>
                </a:moveTo>
                <a:cubicBezTo>
                  <a:pt x="177006" y="802481"/>
                  <a:pt x="354013" y="1604963"/>
                  <a:pt x="609600" y="1762125"/>
                </a:cubicBezTo>
                <a:cubicBezTo>
                  <a:pt x="865187" y="1919287"/>
                  <a:pt x="1101725" y="1106488"/>
                  <a:pt x="1533525" y="942975"/>
                </a:cubicBezTo>
                <a:cubicBezTo>
                  <a:pt x="1965325" y="779463"/>
                  <a:pt x="2582862" y="780256"/>
                  <a:pt x="3200400" y="78105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143375" y="2533651"/>
            <a:ext cx="3458108" cy="2496363"/>
          </a:xfrm>
          <a:custGeom>
            <a:avLst/>
            <a:gdLst>
              <a:gd name="connsiteX0" fmla="*/ 0 w 4162425"/>
              <a:gd name="connsiteY0" fmla="*/ 0 h 2429688"/>
              <a:gd name="connsiteX1" fmla="*/ 1019175 w 4162425"/>
              <a:gd name="connsiteY1" fmla="*/ 2333625 h 2429688"/>
              <a:gd name="connsiteX2" fmla="*/ 1981200 w 4162425"/>
              <a:gd name="connsiteY2" fmla="*/ 2009775 h 2429688"/>
              <a:gd name="connsiteX3" fmla="*/ 2838450 w 4162425"/>
              <a:gd name="connsiteY3" fmla="*/ 2266950 h 2429688"/>
              <a:gd name="connsiteX4" fmla="*/ 4162425 w 4162425"/>
              <a:gd name="connsiteY4" fmla="*/ 2305050 h 24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425" h="2429688">
                <a:moveTo>
                  <a:pt x="0" y="0"/>
                </a:moveTo>
                <a:cubicBezTo>
                  <a:pt x="344487" y="999331"/>
                  <a:pt x="688975" y="1998663"/>
                  <a:pt x="1019175" y="2333625"/>
                </a:cubicBezTo>
                <a:cubicBezTo>
                  <a:pt x="1349375" y="2668588"/>
                  <a:pt x="1677988" y="2020888"/>
                  <a:pt x="1981200" y="2009775"/>
                </a:cubicBezTo>
                <a:cubicBezTo>
                  <a:pt x="2284413" y="1998663"/>
                  <a:pt x="2474913" y="2217738"/>
                  <a:pt x="2838450" y="2266950"/>
                </a:cubicBezTo>
                <a:cubicBezTo>
                  <a:pt x="3201987" y="2316162"/>
                  <a:pt x="3682206" y="2310606"/>
                  <a:pt x="4162425" y="23050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996264" y="1400150"/>
            <a:ext cx="6643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atoms (e.g. H – quantum nuclear effects)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(momentum) – e.g. colliding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degeneracies of quantum states (bond-breaking, plasmas, metals)</a:t>
            </a:r>
          </a:p>
        </p:txBody>
      </p:sp>
      <p:sp>
        <p:nvSpPr>
          <p:cNvPr id="11" name="Oval 10"/>
          <p:cNvSpPr/>
          <p:nvPr/>
        </p:nvSpPr>
        <p:spPr>
          <a:xfrm>
            <a:off x="5448301" y="3922332"/>
            <a:ext cx="695325" cy="12573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33712" y="3596429"/>
            <a:ext cx="1457325" cy="9124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2125" y="4735492"/>
            <a:ext cx="254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100890" y="3503316"/>
            <a:ext cx="1851661" cy="8996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8383" y="4553778"/>
            <a:ext cx="30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5638801" y="5179633"/>
            <a:ext cx="157163" cy="92708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8520" y="6256334"/>
            <a:ext cx="6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 approximation breaks down here, non-adiabatic regime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A95AA16-4F2B-D331-4D30-FF85482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/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6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 animBg="1"/>
      <p:bldP spid="15" grpId="0"/>
      <p:bldP spid="17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417381" y="1704628"/>
            <a:ext cx="20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Exact factorization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535" y="2770759"/>
            <a:ext cx="389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Quantum nuclei, with BO approximation (AIMS, QTAG,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solution largely depends on the approximation we make to represent the total wavefunction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approximations to the wavefunction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6952" y="1115822"/>
            <a:ext cx="18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Nonadiabatic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507" y="1133331"/>
            <a:ext cx="138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Adiabatic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774" y="4209346"/>
            <a:ext cx="376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Wavepacket</a:t>
            </a:r>
            <a:r>
              <a:rPr lang="en-US" sz="2000" dirty="0">
                <a:solidFill>
                  <a:srgbClr val="0000FF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>
          <a:xfrm>
            <a:off x="6141434" y="237907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Down Arrow 25"/>
          <p:cNvSpPr/>
          <p:nvPr/>
        </p:nvSpPr>
        <p:spPr>
          <a:xfrm>
            <a:off x="6168760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27"/>
          <p:cNvSpPr/>
          <p:nvPr/>
        </p:nvSpPr>
        <p:spPr>
          <a:xfrm>
            <a:off x="8307146" y="307948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8238319" y="607950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blipFill>
                <a:blip r:embed="rId8"/>
                <a:stretch>
                  <a:fillRect l="-15385" t="-141096" b="-20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965E7-923D-152B-4C0D-6B9E6FE42A1A}"/>
              </a:ext>
            </a:extLst>
          </p:cNvPr>
          <p:cNvSpPr txBox="1"/>
          <p:nvPr/>
        </p:nvSpPr>
        <p:spPr>
          <a:xfrm>
            <a:off x="148621" y="2042894"/>
            <a:ext cx="463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Agostini, F.; </a:t>
            </a:r>
            <a:r>
              <a:rPr lang="en-US" sz="1400" dirty="0" err="1">
                <a:effectLst/>
              </a:rPr>
              <a:t>Curchod</a:t>
            </a:r>
            <a:r>
              <a:rPr lang="en-US" sz="1400" dirty="0">
                <a:effectLst/>
              </a:rPr>
              <a:t>, B. F. E. </a:t>
            </a:r>
            <a:r>
              <a:rPr lang="en-US" sz="1400" i="1" dirty="0">
                <a:effectLst/>
              </a:rPr>
              <a:t>WIREs Computational Molecular Science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2019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</a:t>
            </a:r>
            <a:r>
              <a:rPr lang="en-US" sz="1400" dirty="0">
                <a:effectLst/>
              </a:rPr>
              <a:t>, e1417. </a:t>
            </a:r>
            <a:r>
              <a:rPr lang="en-US" sz="1400" dirty="0">
                <a:effectLst/>
                <a:hlinkClick r:id="rId9"/>
              </a:rPr>
              <a:t>https://doi.org/10.1002/wcms.1417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574DB-4C13-EBAA-E366-7BDCCA259F6C}"/>
              </a:ext>
            </a:extLst>
          </p:cNvPr>
          <p:cNvSpPr txBox="1"/>
          <p:nvPr/>
        </p:nvSpPr>
        <p:spPr>
          <a:xfrm>
            <a:off x="170466" y="3454348"/>
            <a:ext cx="5200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</a:rPr>
              <a:t>Makhov</a:t>
            </a:r>
            <a:r>
              <a:rPr lang="en-US" sz="1400" dirty="0">
                <a:effectLst/>
              </a:rPr>
              <a:t>, D. V.; Glover, W. J.; Martinez, T. J.; </a:t>
            </a:r>
            <a:r>
              <a:rPr lang="en-US" sz="1400" dirty="0" err="1">
                <a:effectLst/>
              </a:rPr>
              <a:t>Shalashilin</a:t>
            </a:r>
            <a:r>
              <a:rPr lang="en-US" sz="1400" dirty="0">
                <a:effectLst/>
              </a:rPr>
              <a:t>, D. V.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2014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141</a:t>
            </a:r>
            <a:r>
              <a:rPr lang="en-US" sz="1400" dirty="0">
                <a:effectLst/>
              </a:rPr>
              <a:t>, 054110. </a:t>
            </a:r>
            <a:r>
              <a:rPr lang="en-US" sz="1400" dirty="0">
                <a:effectLst/>
                <a:hlinkClick r:id="rId10"/>
              </a:rPr>
              <a:t>https://doi.org/10.1063/1.4891530</a:t>
            </a:r>
            <a:r>
              <a:rPr lang="en-US" sz="1400" dirty="0">
                <a:effectLst/>
              </a:rPr>
              <a:t>.</a:t>
            </a:r>
            <a:endParaRPr lang="en-US" sz="1400" dirty="0"/>
          </a:p>
        </p:txBody>
      </p:sp>
      <p:sp>
        <p:nvSpPr>
          <p:cNvPr id="32" name="Down Arrow 23">
            <a:extLst>
              <a:ext uri="{FF2B5EF4-FFF2-40B4-BE49-F238E27FC236}">
                <a16:creationId xmlns:a16="http://schemas.microsoft.com/office/drawing/2014/main" id="{10BEAFCA-8530-C1B9-E7A9-CB42656173D2}"/>
              </a:ext>
            </a:extLst>
          </p:cNvPr>
          <p:cNvSpPr/>
          <p:nvPr/>
        </p:nvSpPr>
        <p:spPr>
          <a:xfrm>
            <a:off x="10758928" y="2397384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C8FEF8-279D-F3B9-F7AE-0CEB6C8231E0}"/>
              </a:ext>
            </a:extLst>
          </p:cNvPr>
          <p:cNvSpPr txBox="1"/>
          <p:nvPr/>
        </p:nvSpPr>
        <p:spPr>
          <a:xfrm>
            <a:off x="441894" y="5894835"/>
            <a:ext cx="383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Tully, J. C.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1990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93</a:t>
            </a:r>
            <a:r>
              <a:rPr lang="en-US" sz="1400" dirty="0">
                <a:effectLst/>
              </a:rPr>
              <a:t>, 1061–1071. </a:t>
            </a:r>
            <a:r>
              <a:rPr lang="en-US" sz="1400" dirty="0">
                <a:effectLst/>
                <a:hlinkClick r:id="rId11"/>
              </a:rPr>
              <a:t>https://doi.org/10.1063/1.459170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35" name="Down Arrow 23">
            <a:extLst>
              <a:ext uri="{FF2B5EF4-FFF2-40B4-BE49-F238E27FC236}">
                <a16:creationId xmlns:a16="http://schemas.microsoft.com/office/drawing/2014/main" id="{92AA2B18-895A-2CCC-67FD-94593FBB7805}"/>
              </a:ext>
            </a:extLst>
          </p:cNvPr>
          <p:cNvSpPr/>
          <p:nvPr/>
        </p:nvSpPr>
        <p:spPr>
          <a:xfrm>
            <a:off x="10786254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/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/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Down Arrow 25">
            <a:extLst>
              <a:ext uri="{FF2B5EF4-FFF2-40B4-BE49-F238E27FC236}">
                <a16:creationId xmlns:a16="http://schemas.microsoft.com/office/drawing/2014/main" id="{8F1CB0FA-77C3-6EF1-5988-A680294FE024}"/>
              </a:ext>
            </a:extLst>
          </p:cNvPr>
          <p:cNvSpPr/>
          <p:nvPr/>
        </p:nvSpPr>
        <p:spPr>
          <a:xfrm>
            <a:off x="6168760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27">
            <a:extLst>
              <a:ext uri="{FF2B5EF4-FFF2-40B4-BE49-F238E27FC236}">
                <a16:creationId xmlns:a16="http://schemas.microsoft.com/office/drawing/2014/main" id="{F0877AFD-0D92-8B74-5E07-C5BD638732D7}"/>
              </a:ext>
            </a:extLst>
          </p:cNvPr>
          <p:cNvSpPr/>
          <p:nvPr/>
        </p:nvSpPr>
        <p:spPr>
          <a:xfrm>
            <a:off x="8307146" y="4669595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Down Arrow 23">
            <a:extLst>
              <a:ext uri="{FF2B5EF4-FFF2-40B4-BE49-F238E27FC236}">
                <a16:creationId xmlns:a16="http://schemas.microsoft.com/office/drawing/2014/main" id="{A4ECB179-2AFA-BD89-6ABC-5E399CC9B37B}"/>
              </a:ext>
            </a:extLst>
          </p:cNvPr>
          <p:cNvSpPr/>
          <p:nvPr/>
        </p:nvSpPr>
        <p:spPr>
          <a:xfrm>
            <a:off x="10786254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8CAFA-F489-8237-280E-67408BFAE920}"/>
              </a:ext>
            </a:extLst>
          </p:cNvPr>
          <p:cNvSpPr txBox="1"/>
          <p:nvPr/>
        </p:nvSpPr>
        <p:spPr>
          <a:xfrm>
            <a:off x="1175648" y="5440723"/>
            <a:ext cx="196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Bare trajectories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015E8-2899-8817-9397-10B09CBE710C}"/>
              </a:ext>
            </a:extLst>
          </p:cNvPr>
          <p:cNvSpPr txBox="1"/>
          <p:nvPr/>
        </p:nvSpPr>
        <p:spPr>
          <a:xfrm>
            <a:off x="156790" y="4615619"/>
            <a:ext cx="445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Dutra, M.; </a:t>
            </a:r>
            <a:r>
              <a:rPr lang="en-US" sz="1400" dirty="0" err="1">
                <a:effectLst/>
              </a:rPr>
              <a:t>Garashchuk</a:t>
            </a:r>
            <a:r>
              <a:rPr lang="en-US" sz="1400" dirty="0">
                <a:effectLst/>
              </a:rPr>
              <a:t>, S.; Akimov, A. V. </a:t>
            </a:r>
            <a:r>
              <a:rPr lang="en-US" sz="1400" i="1" dirty="0">
                <a:effectLst/>
              </a:rPr>
              <a:t>Int. J. Quantum Chem.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2023</a:t>
            </a:r>
            <a:r>
              <a:rPr lang="en-US" sz="1400" dirty="0">
                <a:effectLst/>
              </a:rPr>
              <a:t> e27078. </a:t>
            </a:r>
            <a:r>
              <a:rPr lang="en-US" sz="1400" dirty="0">
                <a:effectLst/>
                <a:hlinkClick r:id="rId14"/>
              </a:rPr>
              <a:t>https://doi.org/10.1002/qua.27078</a:t>
            </a:r>
            <a:r>
              <a:rPr lang="en-US" sz="1400" dirty="0">
                <a:effectLst/>
              </a:rPr>
              <a:t>.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A7C401A-CBD5-0C62-854B-1382D7BF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6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21" grpId="0"/>
      <p:bldP spid="22" grpId="0"/>
      <p:bldP spid="24" grpId="0" animBg="1"/>
      <p:bldP spid="26" grpId="0" animBg="1"/>
      <p:bldP spid="28" grpId="0" animBg="1"/>
      <p:bldP spid="31" grpId="0" animBg="1"/>
      <p:bldP spid="32" grpId="0" animBg="1"/>
      <p:bldP spid="35" grpId="0" animBg="1"/>
      <p:bldP spid="41" grpId="0"/>
      <p:bldP spid="42" grpId="0"/>
      <p:bldP spid="43" grpId="0" animBg="1"/>
      <p:bldP spid="44" grpId="0" animBg="1"/>
      <p:bldP spid="45" grpId="0" animBg="1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9148</Words>
  <Application>Microsoft Office PowerPoint</Application>
  <PresentationFormat>Widescreen</PresentationFormat>
  <Paragraphs>1120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62</cp:revision>
  <dcterms:created xsi:type="dcterms:W3CDTF">2021-12-25T21:11:49Z</dcterms:created>
  <dcterms:modified xsi:type="dcterms:W3CDTF">2023-06-08T02:29:24Z</dcterms:modified>
</cp:coreProperties>
</file>